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7" r:id="rId2"/>
  </p:sldIdLst>
  <p:sldSz cx="43891200" cy="32918400"/>
  <p:notesSz cx="7010400" cy="9296400"/>
  <p:defaultTextStyle>
    <a:defPPr>
      <a:defRPr lang="en-US"/>
    </a:defPPr>
    <a:lvl1pPr marL="0" algn="l" defTabSz="2506499" rtl="0" eaLnBrk="1" latinLnBrk="0" hangingPunct="1">
      <a:defRPr sz="9868" kern="1200">
        <a:solidFill>
          <a:schemeClr val="tx1"/>
        </a:solidFill>
        <a:latin typeface="+mn-lt"/>
        <a:ea typeface="+mn-ea"/>
        <a:cs typeface="+mn-cs"/>
      </a:defRPr>
    </a:lvl1pPr>
    <a:lvl2pPr marL="2506499" algn="l" defTabSz="2506499" rtl="0" eaLnBrk="1" latinLnBrk="0" hangingPunct="1">
      <a:defRPr sz="9868" kern="1200">
        <a:solidFill>
          <a:schemeClr val="tx1"/>
        </a:solidFill>
        <a:latin typeface="+mn-lt"/>
        <a:ea typeface="+mn-ea"/>
        <a:cs typeface="+mn-cs"/>
      </a:defRPr>
    </a:lvl2pPr>
    <a:lvl3pPr marL="5012997" algn="l" defTabSz="2506499" rtl="0" eaLnBrk="1" latinLnBrk="0" hangingPunct="1">
      <a:defRPr sz="9868" kern="1200">
        <a:solidFill>
          <a:schemeClr val="tx1"/>
        </a:solidFill>
        <a:latin typeface="+mn-lt"/>
        <a:ea typeface="+mn-ea"/>
        <a:cs typeface="+mn-cs"/>
      </a:defRPr>
    </a:lvl3pPr>
    <a:lvl4pPr marL="7519496" algn="l" defTabSz="2506499" rtl="0" eaLnBrk="1" latinLnBrk="0" hangingPunct="1">
      <a:defRPr sz="9868" kern="1200">
        <a:solidFill>
          <a:schemeClr val="tx1"/>
        </a:solidFill>
        <a:latin typeface="+mn-lt"/>
        <a:ea typeface="+mn-ea"/>
        <a:cs typeface="+mn-cs"/>
      </a:defRPr>
    </a:lvl4pPr>
    <a:lvl5pPr marL="10025994" algn="l" defTabSz="2506499" rtl="0" eaLnBrk="1" latinLnBrk="0" hangingPunct="1">
      <a:defRPr sz="9868" kern="1200">
        <a:solidFill>
          <a:schemeClr val="tx1"/>
        </a:solidFill>
        <a:latin typeface="+mn-lt"/>
        <a:ea typeface="+mn-ea"/>
        <a:cs typeface="+mn-cs"/>
      </a:defRPr>
    </a:lvl5pPr>
    <a:lvl6pPr marL="12532487" algn="l" defTabSz="2506499" rtl="0" eaLnBrk="1" latinLnBrk="0" hangingPunct="1">
      <a:defRPr sz="9868" kern="1200">
        <a:solidFill>
          <a:schemeClr val="tx1"/>
        </a:solidFill>
        <a:latin typeface="+mn-lt"/>
        <a:ea typeface="+mn-ea"/>
        <a:cs typeface="+mn-cs"/>
      </a:defRPr>
    </a:lvl6pPr>
    <a:lvl7pPr marL="15038986" algn="l" defTabSz="2506499" rtl="0" eaLnBrk="1" latinLnBrk="0" hangingPunct="1">
      <a:defRPr sz="9868" kern="1200">
        <a:solidFill>
          <a:schemeClr val="tx1"/>
        </a:solidFill>
        <a:latin typeface="+mn-lt"/>
        <a:ea typeface="+mn-ea"/>
        <a:cs typeface="+mn-cs"/>
      </a:defRPr>
    </a:lvl7pPr>
    <a:lvl8pPr marL="17545484" algn="l" defTabSz="2506499" rtl="0" eaLnBrk="1" latinLnBrk="0" hangingPunct="1">
      <a:defRPr sz="9868" kern="1200">
        <a:solidFill>
          <a:schemeClr val="tx1"/>
        </a:solidFill>
        <a:latin typeface="+mn-lt"/>
        <a:ea typeface="+mn-ea"/>
        <a:cs typeface="+mn-cs"/>
      </a:defRPr>
    </a:lvl8pPr>
    <a:lvl9pPr marL="20051981" algn="l" defTabSz="2506499" rtl="0" eaLnBrk="1" latinLnBrk="0" hangingPunct="1">
      <a:defRPr sz="986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B2D005"/>
    <a:srgbClr val="ADCD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73"/>
    <p:restoredTop sz="99881" autoAdjust="0"/>
  </p:normalViewPr>
  <p:slideViewPr>
    <p:cSldViewPr snapToGrid="0" snapToObjects="1">
      <p:cViewPr varScale="1">
        <p:scale>
          <a:sx n="26" d="100"/>
          <a:sy n="26" d="100"/>
        </p:scale>
        <p:origin x="996" y="156"/>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AzBio Sentence</a:t>
            </a:r>
            <a:r>
              <a:rPr lang="en-US" sz="2400" baseline="0" dirty="0" smtClean="0"/>
              <a:t> Test</a:t>
            </a:r>
            <a:endParaRPr lang="en-US" sz="2400" dirty="0"/>
          </a:p>
        </c:rich>
      </c:tx>
      <c:layout>
        <c:manualLayout>
          <c:xMode val="edge"/>
          <c:yMode val="edge"/>
          <c:x val="0.35943978733069598"/>
          <c:y val="2.65298344776967E-2"/>
        </c:manualLayout>
      </c:layout>
      <c:overlay val="0"/>
    </c:title>
    <c:autoTitleDeleted val="0"/>
    <c:plotArea>
      <c:layout>
        <c:manualLayout>
          <c:layoutTarget val="inner"/>
          <c:xMode val="edge"/>
          <c:yMode val="edge"/>
          <c:x val="0.13665534265399901"/>
          <c:y val="0.148572029020511"/>
          <c:w val="0.83507822467903503"/>
          <c:h val="0.64374630592263005"/>
        </c:manualLayout>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01AA-4E18-A949-82CCDD47FE24}"/>
              </c:ext>
            </c:extLst>
          </c:dPt>
          <c:dPt>
            <c:idx val="2"/>
            <c:invertIfNegative val="0"/>
            <c:bubble3D val="0"/>
            <c:spPr>
              <a:solidFill>
                <a:srgbClr val="ADCD02"/>
              </a:solidFill>
            </c:spPr>
            <c:extLst>
              <c:ext xmlns:c16="http://schemas.microsoft.com/office/drawing/2014/chart" uri="{C3380CC4-5D6E-409C-BE32-E72D297353CC}">
                <c16:uniqueId val="{00000003-01AA-4E18-A949-82CCDD47FE24}"/>
              </c:ext>
            </c:extLst>
          </c:dPt>
          <c:dLbls>
            <c:dLbl>
              <c:idx val="0"/>
              <c:layout/>
              <c:tx>
                <c:rich>
                  <a:bodyPr/>
                  <a:lstStyle/>
                  <a:p>
                    <a:r>
                      <a:rPr lang="en-US" dirty="0" smtClean="0"/>
                      <a:t>47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1AA-4E18-A949-82CCDD47FE24}"/>
                </c:ext>
              </c:extLst>
            </c:dLbl>
            <c:dLbl>
              <c:idx val="1"/>
              <c:layout>
                <c:manualLayout>
                  <c:x val="4.81859974055565E-17"/>
                  <c:y val="-1.39425173066005E-2"/>
                </c:manualLayout>
              </c:layout>
              <c:tx>
                <c:rich>
                  <a:bodyPr/>
                  <a:lstStyle/>
                  <a:p>
                    <a:r>
                      <a:rPr lang="en-US" smtClean="0"/>
                      <a:t>56</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1AA-4E18-A949-82CCDD47FE24}"/>
                </c:ext>
              </c:extLst>
            </c:dLbl>
            <c:dLbl>
              <c:idx val="2"/>
              <c:layout/>
              <c:tx>
                <c:rich>
                  <a:bodyPr/>
                  <a:lstStyle/>
                  <a:p>
                    <a:r>
                      <a:rPr lang="en-US" smtClean="0"/>
                      <a:t>62</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1AA-4E18-A949-82CCDD47FE24}"/>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Pre-Treatment</c:v>
                </c:pt>
                <c:pt idx="1">
                  <c:v>Post-1 Week</c:v>
                </c:pt>
                <c:pt idx="2">
                  <c:v>Post-2 Month</c:v>
                </c:pt>
              </c:strCache>
            </c:strRef>
          </c:cat>
          <c:val>
            <c:numRef>
              <c:f>Sheet1!$B$2:$B$5</c:f>
              <c:numCache>
                <c:formatCode>General</c:formatCode>
                <c:ptCount val="4"/>
                <c:pt idx="0">
                  <c:v>47.19</c:v>
                </c:pt>
                <c:pt idx="1">
                  <c:v>55.87</c:v>
                </c:pt>
                <c:pt idx="2">
                  <c:v>61.72</c:v>
                </c:pt>
              </c:numCache>
            </c:numRef>
          </c:val>
          <c:extLst>
            <c:ext xmlns:c16="http://schemas.microsoft.com/office/drawing/2014/chart" uri="{C3380CC4-5D6E-409C-BE32-E72D297353CC}">
              <c16:uniqueId val="{00000005-01AA-4E18-A949-82CCDD47FE24}"/>
            </c:ext>
          </c:extLst>
        </c:ser>
        <c:dLbls>
          <c:showLegendKey val="0"/>
          <c:showVal val="1"/>
          <c:showCatName val="0"/>
          <c:showSerName val="0"/>
          <c:showPercent val="0"/>
          <c:showBubbleSize val="0"/>
        </c:dLbls>
        <c:gapWidth val="150"/>
        <c:axId val="-202649328"/>
        <c:axId val="-204079120"/>
      </c:barChart>
      <c:catAx>
        <c:axId val="-202649328"/>
        <c:scaling>
          <c:orientation val="minMax"/>
        </c:scaling>
        <c:delete val="0"/>
        <c:axPos val="b"/>
        <c:title>
          <c:tx>
            <c:rich>
              <a:bodyPr/>
              <a:lstStyle/>
              <a:p>
                <a:pPr>
                  <a:defRPr>
                    <a:latin typeface="+mn-lt"/>
                  </a:defRPr>
                </a:pPr>
                <a:r>
                  <a:rPr lang="en-US" sz="2000" b="1" i="0" baseline="0" dirty="0" smtClean="0">
                    <a:latin typeface="+mn-lt"/>
                  </a:rPr>
                  <a:t>Sentence Recognition Pre and Post Treatment  N=4</a:t>
                </a:r>
                <a:endParaRPr lang="en-US" sz="2000" b="1" i="0" baseline="0" dirty="0">
                  <a:latin typeface="+mn-lt"/>
                </a:endParaRPr>
              </a:p>
            </c:rich>
          </c:tx>
          <c:layout>
            <c:manualLayout>
              <c:xMode val="edge"/>
              <c:yMode val="edge"/>
              <c:x val="0.21333477513573801"/>
              <c:y val="0.88374434222371401"/>
            </c:manualLayout>
          </c:layout>
          <c:overlay val="0"/>
        </c:title>
        <c:numFmt formatCode="General" sourceLinked="0"/>
        <c:majorTickMark val="none"/>
        <c:minorTickMark val="none"/>
        <c:tickLblPos val="nextTo"/>
        <c:txPr>
          <a:bodyPr/>
          <a:lstStyle/>
          <a:p>
            <a:pPr>
              <a:defRPr sz="1600" b="1"/>
            </a:pPr>
            <a:endParaRPr lang="en-US"/>
          </a:p>
        </c:txPr>
        <c:crossAx val="-204079120"/>
        <c:crosses val="autoZero"/>
        <c:auto val="1"/>
        <c:lblAlgn val="ctr"/>
        <c:lblOffset val="100"/>
        <c:noMultiLvlLbl val="0"/>
      </c:catAx>
      <c:valAx>
        <c:axId val="-204079120"/>
        <c:scaling>
          <c:orientation val="minMax"/>
          <c:max val="100"/>
        </c:scaling>
        <c:delete val="0"/>
        <c:axPos val="l"/>
        <c:majorGridlines/>
        <c:title>
          <c:tx>
            <c:rich>
              <a:bodyPr/>
              <a:lstStyle/>
              <a:p>
                <a:pPr>
                  <a:defRPr sz="1800"/>
                </a:pPr>
                <a:r>
                  <a:rPr lang="en-US" sz="2000" dirty="0" smtClean="0"/>
                  <a:t>Speech recognition in percent</a:t>
                </a:r>
                <a:endParaRPr lang="en-US" sz="2000" dirty="0"/>
              </a:p>
            </c:rich>
          </c:tx>
          <c:layout>
            <c:manualLayout>
              <c:xMode val="edge"/>
              <c:yMode val="edge"/>
              <c:x val="1.2120246320558199E-2"/>
              <c:y val="0.228634542939503"/>
            </c:manualLayout>
          </c:layout>
          <c:overlay val="0"/>
        </c:title>
        <c:numFmt formatCode="General" sourceLinked="1"/>
        <c:majorTickMark val="out"/>
        <c:minorTickMark val="none"/>
        <c:tickLblPos val="nextTo"/>
        <c:txPr>
          <a:bodyPr/>
          <a:lstStyle/>
          <a:p>
            <a:pPr>
              <a:defRPr b="1"/>
            </a:pPr>
            <a:endParaRPr lang="en-US"/>
          </a:p>
        </c:txPr>
        <c:crossAx val="-202649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CasperSent Sentence</a:t>
            </a:r>
            <a:r>
              <a:rPr lang="en-US" sz="2400" baseline="0" dirty="0" smtClean="0"/>
              <a:t> Test</a:t>
            </a:r>
            <a:endParaRPr lang="en-US" sz="2400" dirty="0"/>
          </a:p>
        </c:rich>
      </c:tx>
      <c:layout>
        <c:manualLayout>
          <c:xMode val="edge"/>
          <c:yMode val="edge"/>
          <c:x val="0.290710133195967"/>
          <c:y val="2.25462639954816E-2"/>
        </c:manualLayout>
      </c:layout>
      <c:overlay val="0"/>
    </c:title>
    <c:autoTitleDeleted val="0"/>
    <c:plotArea>
      <c:layout>
        <c:manualLayout>
          <c:layoutTarget val="inner"/>
          <c:xMode val="edge"/>
          <c:yMode val="edge"/>
          <c:x val="0.16612257012159801"/>
          <c:y val="0.14815638812257101"/>
          <c:w val="0.78545931529581303"/>
          <c:h val="0.63741718993986496"/>
        </c:manualLayout>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60F6-40C4-B786-E08FABAD5969}"/>
              </c:ext>
            </c:extLst>
          </c:dPt>
          <c:dPt>
            <c:idx val="2"/>
            <c:invertIfNegative val="0"/>
            <c:bubble3D val="0"/>
            <c:spPr>
              <a:solidFill>
                <a:srgbClr val="B2D005"/>
              </a:solidFill>
            </c:spPr>
            <c:extLst>
              <c:ext xmlns:c16="http://schemas.microsoft.com/office/drawing/2014/chart" uri="{C3380CC4-5D6E-409C-BE32-E72D297353CC}">
                <c16:uniqueId val="{00000003-60F6-40C4-B786-E08FABAD5969}"/>
              </c:ext>
            </c:extLst>
          </c:dPt>
          <c:dLbls>
            <c:dLbl>
              <c:idx val="0"/>
              <c:layout/>
              <c:tx>
                <c:rich>
                  <a:bodyPr/>
                  <a:lstStyle/>
                  <a:p>
                    <a:r>
                      <a:rPr lang="en-US" smtClean="0"/>
                      <a:t>68</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0F6-40C4-B786-E08FABAD5969}"/>
                </c:ext>
              </c:extLst>
            </c:dLbl>
            <c:dLbl>
              <c:idx val="1"/>
              <c:layout/>
              <c:tx>
                <c:rich>
                  <a:bodyPr/>
                  <a:lstStyle/>
                  <a:p>
                    <a:r>
                      <a:rPr lang="en-US" smtClean="0"/>
                      <a:t>84</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0F6-40C4-B786-E08FABAD5969}"/>
                </c:ext>
              </c:extLst>
            </c:dLbl>
            <c:dLbl>
              <c:idx val="2"/>
              <c:layout>
                <c:manualLayout>
                  <c:x val="-1.2560258333855E-3"/>
                  <c:y val="1.24504938812615E-2"/>
                </c:manualLayout>
              </c:layout>
              <c:tx>
                <c:rich>
                  <a:bodyPr/>
                  <a:lstStyle/>
                  <a:p>
                    <a:r>
                      <a:rPr lang="en-US" smtClean="0"/>
                      <a:t>84</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0F6-40C4-B786-E08FABAD5969}"/>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Pre-Treatment</c:v>
                </c:pt>
                <c:pt idx="1">
                  <c:v>Post-1 Week</c:v>
                </c:pt>
                <c:pt idx="2">
                  <c:v>Post-2 Month</c:v>
                </c:pt>
              </c:strCache>
            </c:strRef>
          </c:cat>
          <c:val>
            <c:numRef>
              <c:f>Sheet1!$B$2:$B$5</c:f>
              <c:numCache>
                <c:formatCode>General</c:formatCode>
                <c:ptCount val="4"/>
                <c:pt idx="0">
                  <c:v>67.94</c:v>
                </c:pt>
                <c:pt idx="1">
                  <c:v>83.56</c:v>
                </c:pt>
                <c:pt idx="2">
                  <c:v>84.22</c:v>
                </c:pt>
              </c:numCache>
            </c:numRef>
          </c:val>
          <c:extLst>
            <c:ext xmlns:c16="http://schemas.microsoft.com/office/drawing/2014/chart" uri="{C3380CC4-5D6E-409C-BE32-E72D297353CC}">
              <c16:uniqueId val="{00000005-60F6-40C4-B786-E08FABAD5969}"/>
            </c:ext>
          </c:extLst>
        </c:ser>
        <c:dLbls>
          <c:showLegendKey val="0"/>
          <c:showVal val="1"/>
          <c:showCatName val="0"/>
          <c:showSerName val="0"/>
          <c:showPercent val="0"/>
          <c:showBubbleSize val="0"/>
        </c:dLbls>
        <c:gapWidth val="150"/>
        <c:axId val="-203116464"/>
        <c:axId val="-167193072"/>
      </c:barChart>
      <c:catAx>
        <c:axId val="-203116464"/>
        <c:scaling>
          <c:orientation val="minMax"/>
        </c:scaling>
        <c:delete val="0"/>
        <c:axPos val="b"/>
        <c:title>
          <c:tx>
            <c:rich>
              <a:bodyPr/>
              <a:lstStyle/>
              <a:p>
                <a:pPr>
                  <a:defRPr>
                    <a:latin typeface="+mn-lt"/>
                  </a:defRPr>
                </a:pPr>
                <a:r>
                  <a:rPr lang="en-US" sz="2000" b="1" i="0" baseline="0" dirty="0" smtClean="0">
                    <a:latin typeface="+mn-lt"/>
                  </a:rPr>
                  <a:t> Sentence Recognition Pre and Post Treatment  N=4</a:t>
                </a:r>
                <a:endParaRPr lang="en-US" sz="2000" b="1" i="0" baseline="0" dirty="0">
                  <a:latin typeface="+mn-lt"/>
                </a:endParaRPr>
              </a:p>
            </c:rich>
          </c:tx>
          <c:layout>
            <c:manualLayout>
              <c:xMode val="edge"/>
              <c:yMode val="edge"/>
              <c:x val="0.21018939583871701"/>
              <c:y val="0.86362426551211502"/>
            </c:manualLayout>
          </c:layout>
          <c:overlay val="0"/>
        </c:title>
        <c:numFmt formatCode="General" sourceLinked="0"/>
        <c:majorTickMark val="none"/>
        <c:minorTickMark val="none"/>
        <c:tickLblPos val="nextTo"/>
        <c:txPr>
          <a:bodyPr/>
          <a:lstStyle/>
          <a:p>
            <a:pPr>
              <a:defRPr sz="1600" b="1"/>
            </a:pPr>
            <a:endParaRPr lang="en-US"/>
          </a:p>
        </c:txPr>
        <c:crossAx val="-167193072"/>
        <c:crosses val="autoZero"/>
        <c:auto val="1"/>
        <c:lblAlgn val="ctr"/>
        <c:lblOffset val="100"/>
        <c:noMultiLvlLbl val="0"/>
      </c:catAx>
      <c:valAx>
        <c:axId val="-167193072"/>
        <c:scaling>
          <c:orientation val="minMax"/>
          <c:max val="100"/>
        </c:scaling>
        <c:delete val="0"/>
        <c:axPos val="l"/>
        <c:majorGridlines/>
        <c:title>
          <c:tx>
            <c:rich>
              <a:bodyPr/>
              <a:lstStyle/>
              <a:p>
                <a:pPr>
                  <a:defRPr sz="1800"/>
                </a:pPr>
                <a:r>
                  <a:rPr lang="en-US" sz="2000" dirty="0" smtClean="0"/>
                  <a:t>Speech recognition in percent</a:t>
                </a:r>
                <a:endParaRPr lang="en-US" sz="2000" dirty="0"/>
              </a:p>
            </c:rich>
          </c:tx>
          <c:layout>
            <c:manualLayout>
              <c:xMode val="edge"/>
              <c:yMode val="edge"/>
              <c:x val="5.5976818708099299E-2"/>
              <c:y val="0.25636882742382"/>
            </c:manualLayout>
          </c:layout>
          <c:overlay val="0"/>
        </c:title>
        <c:numFmt formatCode="General" sourceLinked="1"/>
        <c:majorTickMark val="out"/>
        <c:minorTickMark val="none"/>
        <c:tickLblPos val="nextTo"/>
        <c:txPr>
          <a:bodyPr/>
          <a:lstStyle/>
          <a:p>
            <a:pPr>
              <a:defRPr b="1"/>
            </a:pPr>
            <a:endParaRPr lang="en-US"/>
          </a:p>
        </c:txPr>
        <c:crossAx val="-203116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HHI</a:t>
            </a:r>
            <a:endParaRPr lang="en-US" sz="2400" dirty="0"/>
          </a:p>
        </c:rich>
      </c:tx>
      <c:layout>
        <c:manualLayout>
          <c:xMode val="edge"/>
          <c:yMode val="edge"/>
          <c:x val="0.46336868364427403"/>
          <c:y val="0"/>
        </c:manualLayout>
      </c:layout>
      <c:overlay val="0"/>
    </c:title>
    <c:autoTitleDeleted val="0"/>
    <c:plotArea>
      <c:layout>
        <c:manualLayout>
          <c:layoutTarget val="inner"/>
          <c:xMode val="edge"/>
          <c:yMode val="edge"/>
          <c:x val="0.13716688902311"/>
          <c:y val="0.123366747532168"/>
          <c:w val="0.82467048454286696"/>
          <c:h val="0.72499966776304903"/>
        </c:manualLayout>
      </c:layout>
      <c:barChart>
        <c:barDir val="col"/>
        <c:grouping val="clustered"/>
        <c:varyColors val="0"/>
        <c:ser>
          <c:idx val="0"/>
          <c:order val="0"/>
          <c:tx>
            <c:strRef>
              <c:f>Sheet1!$B$1</c:f>
              <c:strCache>
                <c:ptCount val="1"/>
                <c:pt idx="0">
                  <c:v>Pre-Treatment</c:v>
                </c:pt>
              </c:strCache>
            </c:strRef>
          </c:tx>
          <c:invertIfNegative val="0"/>
          <c:dLbls>
            <c:dLbl>
              <c:idx val="1"/>
              <c:layout/>
              <c:tx>
                <c:rich>
                  <a:bodyPr/>
                  <a:lstStyle/>
                  <a:p>
                    <a:r>
                      <a:rPr lang="en-US" sz="1800" smtClean="0"/>
                      <a:t>28</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0A1-4D9E-ADBE-A78689C74916}"/>
                </c:ext>
              </c:extLst>
            </c:dLbl>
            <c:dLbl>
              <c:idx val="2"/>
              <c:layout/>
              <c:tx>
                <c:rich>
                  <a:bodyPr/>
                  <a:lstStyle/>
                  <a:p>
                    <a:r>
                      <a:rPr lang="en-US" sz="1800" smtClean="0"/>
                      <a:t>48</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0A1-4D9E-ADBE-A78689C74916}"/>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Emotional</c:v>
                </c:pt>
                <c:pt idx="1">
                  <c:v>Social Situational</c:v>
                </c:pt>
                <c:pt idx="2">
                  <c:v>Total</c:v>
                </c:pt>
              </c:strCache>
            </c:strRef>
          </c:cat>
          <c:val>
            <c:numRef>
              <c:f>Sheet1!$B$2:$B$4</c:f>
              <c:numCache>
                <c:formatCode>General</c:formatCode>
                <c:ptCount val="3"/>
                <c:pt idx="0">
                  <c:v>20</c:v>
                </c:pt>
                <c:pt idx="1">
                  <c:v>27.5</c:v>
                </c:pt>
                <c:pt idx="2">
                  <c:v>47.5</c:v>
                </c:pt>
              </c:numCache>
            </c:numRef>
          </c:val>
          <c:extLst>
            <c:ext xmlns:c16="http://schemas.microsoft.com/office/drawing/2014/chart" uri="{C3380CC4-5D6E-409C-BE32-E72D297353CC}">
              <c16:uniqueId val="{00000002-20A1-4D9E-ADBE-A78689C74916}"/>
            </c:ext>
          </c:extLst>
        </c:ser>
        <c:ser>
          <c:idx val="1"/>
          <c:order val="1"/>
          <c:tx>
            <c:strRef>
              <c:f>Sheet1!$C$1</c:f>
              <c:strCache>
                <c:ptCount val="1"/>
                <c:pt idx="0">
                  <c:v>Post-1 Week</c:v>
                </c:pt>
              </c:strCache>
            </c:strRef>
          </c:tx>
          <c:invertIfNegative val="0"/>
          <c:dLbls>
            <c:dLbl>
              <c:idx val="0"/>
              <c:layout/>
              <c:tx>
                <c:rich>
                  <a:bodyPr/>
                  <a:lstStyle/>
                  <a:p>
                    <a:r>
                      <a:rPr lang="en-US" sz="1800" smtClean="0"/>
                      <a:t>12</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0A1-4D9E-ADBE-A78689C74916}"/>
                </c:ext>
              </c:extLst>
            </c:dLbl>
            <c:dLbl>
              <c:idx val="1"/>
              <c:layout>
                <c:manualLayout>
                  <c:x val="0"/>
                  <c:y val="-1.4798628299446399E-2"/>
                </c:manualLayout>
              </c:layout>
              <c:showLegendKey val="0"/>
              <c:showVal val="1"/>
              <c:showCatName val="0"/>
              <c:showSerName val="0"/>
              <c:showPercent val="0"/>
              <c:showBubbleSize val="0"/>
              <c:extLst>
                <c:ext xmlns:c15="http://schemas.microsoft.com/office/drawing/2012/chart" uri="{CE6537A1-D6FC-4f65-9D91-7224C49458BB}">
                  <c15:layout>
                    <c:manualLayout>
                      <c:w val="3.19230327103932E-2"/>
                      <c:h val="4.1740905423810398E-2"/>
                    </c:manualLayout>
                  </c15:layout>
                </c:ext>
                <c:ext xmlns:c16="http://schemas.microsoft.com/office/drawing/2014/chart" uri="{C3380CC4-5D6E-409C-BE32-E72D297353CC}">
                  <c16:uniqueId val="{00000000-FD6A-48E9-91FA-BAE3EBDED23D}"/>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Emotional</c:v>
                </c:pt>
                <c:pt idx="1">
                  <c:v>Social Situational</c:v>
                </c:pt>
                <c:pt idx="2">
                  <c:v>Total</c:v>
                </c:pt>
              </c:strCache>
            </c:strRef>
          </c:cat>
          <c:val>
            <c:numRef>
              <c:f>Sheet1!$C$2:$C$4</c:f>
              <c:numCache>
                <c:formatCode>General</c:formatCode>
                <c:ptCount val="3"/>
                <c:pt idx="0">
                  <c:v>11.5</c:v>
                </c:pt>
                <c:pt idx="1">
                  <c:v>17</c:v>
                </c:pt>
                <c:pt idx="2">
                  <c:v>29</c:v>
                </c:pt>
              </c:numCache>
            </c:numRef>
          </c:val>
          <c:extLst>
            <c:ext xmlns:c16="http://schemas.microsoft.com/office/drawing/2014/chart" uri="{C3380CC4-5D6E-409C-BE32-E72D297353CC}">
              <c16:uniqueId val="{00000004-20A1-4D9E-ADBE-A78689C74916}"/>
            </c:ext>
          </c:extLst>
        </c:ser>
        <c:ser>
          <c:idx val="2"/>
          <c:order val="2"/>
          <c:tx>
            <c:strRef>
              <c:f>Sheet1!$D$1</c:f>
              <c:strCache>
                <c:ptCount val="1"/>
                <c:pt idx="0">
                  <c:v>Post-2 Month</c:v>
                </c:pt>
              </c:strCache>
            </c:strRef>
          </c:tx>
          <c:spPr>
            <a:solidFill>
              <a:srgbClr val="B2D005"/>
            </a:solidFill>
          </c:spPr>
          <c:invertIfNegative val="0"/>
          <c:dLbls>
            <c:dLbl>
              <c:idx val="0"/>
              <c:spPr/>
              <c:txPr>
                <a:bodyPr/>
                <a:lstStyle/>
                <a:p>
                  <a:pPr>
                    <a:defRPr sz="1800" b="1"/>
                  </a:pPr>
                  <a:endParaRPr lang="en-US"/>
                </a:p>
              </c:txPr>
              <c:showLegendKey val="0"/>
              <c:showVal val="1"/>
              <c:showCatName val="0"/>
              <c:showSerName val="0"/>
              <c:showPercent val="0"/>
              <c:showBubbleSize val="0"/>
              <c:extLst>
                <c:ext xmlns:c16="http://schemas.microsoft.com/office/drawing/2014/chart" uri="{C3380CC4-5D6E-409C-BE32-E72D297353CC}">
                  <c16:uniqueId val="{00000001-FD6A-48E9-91FA-BAE3EBDED23D}"/>
                </c:ext>
              </c:extLst>
            </c:dLbl>
            <c:dLbl>
              <c:idx val="1"/>
              <c:layout/>
              <c:tx>
                <c:rich>
                  <a:bodyPr/>
                  <a:lstStyle/>
                  <a:p>
                    <a:pPr>
                      <a:defRPr sz="1800" b="1"/>
                    </a:pPr>
                    <a:r>
                      <a:rPr lang="en-US" sz="1800" dirty="0" smtClean="0"/>
                      <a:t>18</a:t>
                    </a:r>
                    <a:endParaRPr lang="en-US" dirty="0"/>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0A1-4D9E-ADBE-A78689C74916}"/>
                </c:ext>
              </c:extLst>
            </c:dLbl>
            <c:dLbl>
              <c:idx val="2"/>
              <c:layout/>
              <c:tx>
                <c:rich>
                  <a:bodyPr/>
                  <a:lstStyle/>
                  <a:p>
                    <a:pPr>
                      <a:defRPr sz="1800" b="1"/>
                    </a:pPr>
                    <a:r>
                      <a:rPr lang="en-US" sz="1800" dirty="0" smtClean="0"/>
                      <a:t>29</a:t>
                    </a:r>
                    <a:endParaRPr lang="en-US" dirty="0"/>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0A1-4D9E-ADBE-A78689C74916}"/>
                </c:ext>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Emotional</c:v>
                </c:pt>
                <c:pt idx="1">
                  <c:v>Social Situational</c:v>
                </c:pt>
                <c:pt idx="2">
                  <c:v>Total</c:v>
                </c:pt>
              </c:strCache>
            </c:strRef>
          </c:cat>
          <c:val>
            <c:numRef>
              <c:f>Sheet1!$D$2:$D$4</c:f>
              <c:numCache>
                <c:formatCode>General</c:formatCode>
                <c:ptCount val="3"/>
                <c:pt idx="0">
                  <c:v>11</c:v>
                </c:pt>
                <c:pt idx="1">
                  <c:v>17.5</c:v>
                </c:pt>
                <c:pt idx="2">
                  <c:v>28.5</c:v>
                </c:pt>
              </c:numCache>
            </c:numRef>
          </c:val>
          <c:extLst>
            <c:ext xmlns:c16="http://schemas.microsoft.com/office/drawing/2014/chart" uri="{C3380CC4-5D6E-409C-BE32-E72D297353CC}">
              <c16:uniqueId val="{00000008-20A1-4D9E-ADBE-A78689C74916}"/>
            </c:ext>
          </c:extLst>
        </c:ser>
        <c:dLbls>
          <c:showLegendKey val="0"/>
          <c:showVal val="1"/>
          <c:showCatName val="0"/>
          <c:showSerName val="0"/>
          <c:showPercent val="0"/>
          <c:showBubbleSize val="0"/>
        </c:dLbls>
        <c:gapWidth val="150"/>
        <c:axId val="-202401088"/>
        <c:axId val="-202557664"/>
      </c:barChart>
      <c:catAx>
        <c:axId val="-202401088"/>
        <c:scaling>
          <c:orientation val="minMax"/>
        </c:scaling>
        <c:delete val="0"/>
        <c:axPos val="b"/>
        <c:title>
          <c:tx>
            <c:rich>
              <a:bodyPr/>
              <a:lstStyle/>
              <a:p>
                <a:pPr>
                  <a:defRPr/>
                </a:pPr>
                <a:r>
                  <a:rPr lang="en-US" sz="2400" dirty="0" smtClean="0"/>
                  <a:t> </a:t>
                </a:r>
                <a:r>
                  <a:rPr lang="en-US" sz="2000" dirty="0" smtClean="0"/>
                  <a:t> HHI Pre </a:t>
                </a:r>
                <a:r>
                  <a:rPr lang="en-US" sz="2000" dirty="0"/>
                  <a:t>and Post-</a:t>
                </a:r>
                <a:r>
                  <a:rPr lang="en-US" sz="2000" dirty="0" smtClean="0"/>
                  <a:t>Treatment  </a:t>
                </a:r>
                <a:r>
                  <a:rPr lang="en-US" sz="2000" b="1" i="0" u="none" strike="noStrike" baseline="0" dirty="0" smtClean="0">
                    <a:effectLst/>
                  </a:rPr>
                  <a:t>N=4</a:t>
                </a:r>
                <a:r>
                  <a:rPr lang="en-US" sz="2000" b="1" i="0" u="none" strike="noStrike" baseline="0" dirty="0" smtClean="0"/>
                  <a:t> </a:t>
                </a:r>
                <a:endParaRPr lang="en-US" sz="2000" dirty="0"/>
              </a:p>
            </c:rich>
          </c:tx>
          <c:layout>
            <c:manualLayout>
              <c:xMode val="edge"/>
              <c:yMode val="edge"/>
              <c:x val="0.304606318184659"/>
              <c:y val="0.92387267559062602"/>
            </c:manualLayout>
          </c:layout>
          <c:overlay val="0"/>
        </c:title>
        <c:numFmt formatCode="General" sourceLinked="0"/>
        <c:majorTickMark val="none"/>
        <c:minorTickMark val="none"/>
        <c:tickLblPos val="nextTo"/>
        <c:txPr>
          <a:bodyPr/>
          <a:lstStyle/>
          <a:p>
            <a:pPr>
              <a:defRPr b="1"/>
            </a:pPr>
            <a:endParaRPr lang="en-US"/>
          </a:p>
        </c:txPr>
        <c:crossAx val="-202557664"/>
        <c:crosses val="autoZero"/>
        <c:auto val="1"/>
        <c:lblAlgn val="ctr"/>
        <c:lblOffset val="100"/>
        <c:noMultiLvlLbl val="0"/>
      </c:catAx>
      <c:valAx>
        <c:axId val="-202557664"/>
        <c:scaling>
          <c:orientation val="minMax"/>
          <c:max val="100"/>
        </c:scaling>
        <c:delete val="0"/>
        <c:axPos val="l"/>
        <c:majorGridlines/>
        <c:title>
          <c:tx>
            <c:rich>
              <a:bodyPr/>
              <a:lstStyle/>
              <a:p>
                <a:pPr>
                  <a:defRPr sz="2000"/>
                </a:pPr>
                <a:r>
                  <a:rPr lang="en-US" sz="2000" dirty="0" smtClean="0"/>
                  <a:t>HHI</a:t>
                </a:r>
                <a:r>
                  <a:rPr lang="en-US" sz="2000" baseline="0" dirty="0" smtClean="0"/>
                  <a:t>  </a:t>
                </a:r>
                <a:r>
                  <a:rPr lang="en-US" sz="2000" dirty="0" smtClean="0"/>
                  <a:t>Score</a:t>
                </a:r>
                <a:endParaRPr lang="en-US" sz="2000" dirty="0"/>
              </a:p>
            </c:rich>
          </c:tx>
          <c:layout>
            <c:manualLayout>
              <c:xMode val="edge"/>
              <c:yMode val="edge"/>
              <c:x val="1.67486177396803E-2"/>
              <c:y val="0.377248611408316"/>
            </c:manualLayout>
          </c:layout>
          <c:overlay val="0"/>
        </c:title>
        <c:numFmt formatCode="General" sourceLinked="1"/>
        <c:majorTickMark val="out"/>
        <c:minorTickMark val="none"/>
        <c:tickLblPos val="nextTo"/>
        <c:txPr>
          <a:bodyPr/>
          <a:lstStyle/>
          <a:p>
            <a:pPr>
              <a:defRPr b="1"/>
            </a:pPr>
            <a:endParaRPr lang="en-US"/>
          </a:p>
        </c:txPr>
        <c:crossAx val="-202401088"/>
        <c:crosses val="autoZero"/>
        <c:crossBetween val="between"/>
      </c:valAx>
    </c:plotArea>
    <c:legend>
      <c:legendPos val="r"/>
      <c:layout>
        <c:manualLayout>
          <c:xMode val="edge"/>
          <c:yMode val="edge"/>
          <c:x val="0.76828988102738804"/>
          <c:y val="0.13847487799834901"/>
          <c:w val="0.215074440078416"/>
          <c:h val="0.175303332274723"/>
        </c:manualLayout>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COSI</a:t>
            </a:r>
            <a:endParaRPr lang="en-US" sz="2400" dirty="0"/>
          </a:p>
        </c:rich>
      </c:tx>
      <c:layout>
        <c:manualLayout>
          <c:xMode val="edge"/>
          <c:yMode val="edge"/>
          <c:x val="0.44558842133375798"/>
          <c:y val="2.1494707750957801E-2"/>
        </c:manualLayout>
      </c:layout>
      <c:overlay val="0"/>
    </c:title>
    <c:autoTitleDeleted val="0"/>
    <c:plotArea>
      <c:layout>
        <c:manualLayout>
          <c:layoutTarget val="inner"/>
          <c:xMode val="edge"/>
          <c:yMode val="edge"/>
          <c:x val="0.139004726740345"/>
          <c:y val="0.144460305069987"/>
          <c:w val="0.79901560073289701"/>
          <c:h val="0.73384078106262296"/>
        </c:manualLayout>
      </c:layout>
      <c:barChart>
        <c:barDir val="col"/>
        <c:grouping val="clustered"/>
        <c:varyColors val="0"/>
        <c:ser>
          <c:idx val="0"/>
          <c:order val="0"/>
          <c:tx>
            <c:strRef>
              <c:f>Sheet1!$B$1</c:f>
              <c:strCache>
                <c:ptCount val="1"/>
                <c:pt idx="0">
                  <c:v>Pre-Treatment</c:v>
                </c:pt>
              </c:strCache>
            </c:strRef>
          </c:tx>
          <c:invertIfNegative val="0"/>
          <c:dLbls>
            <c:dLbl>
              <c:idx val="0"/>
              <c:layout>
                <c:manualLayout>
                  <c:x val="0"/>
                  <c:y val="1.0548524959055901E-2"/>
                </c:manualLayout>
              </c:layout>
              <c:tx>
                <c:rich>
                  <a:bodyPr/>
                  <a:lstStyle/>
                  <a:p>
                    <a:r>
                      <a:rPr lang="en-US" b="1" dirty="0" smtClean="0"/>
                      <a:t>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232-4942-8660-A953892B5FA1}"/>
                </c:ext>
              </c:extLst>
            </c:dLbl>
            <c:dLbl>
              <c:idx val="1"/>
              <c:layout/>
              <c:tx>
                <c:rich>
                  <a:bodyPr/>
                  <a:lstStyle/>
                  <a:p>
                    <a:r>
                      <a:rPr lang="en-US" b="1" dirty="0" smtClean="0"/>
                      <a:t>28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232-4942-8660-A953892B5FA1}"/>
                </c:ext>
              </c:extLst>
            </c:dLbl>
            <c:dLbl>
              <c:idx val="2"/>
              <c:layout/>
              <c:tx>
                <c:rich>
                  <a:bodyPr/>
                  <a:lstStyle/>
                  <a:p>
                    <a:r>
                      <a:rPr lang="en-US" b="1" dirty="0" smtClean="0"/>
                      <a:t>21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232-4942-8660-A953892B5FA1}"/>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Goal 1 at work</c:v>
                </c:pt>
                <c:pt idx="1">
                  <c:v>Goal 2 at TV, Movies</c:v>
                </c:pt>
                <c:pt idx="2">
                  <c:v>Goal 3 in Car</c:v>
                </c:pt>
              </c:strCache>
            </c:strRef>
          </c:cat>
          <c:val>
            <c:numRef>
              <c:f>Sheet1!$B$2:$B$4</c:f>
              <c:numCache>
                <c:formatCode>General</c:formatCode>
                <c:ptCount val="3"/>
                <c:pt idx="0">
                  <c:v>33.75</c:v>
                </c:pt>
                <c:pt idx="1">
                  <c:v>27.5</c:v>
                </c:pt>
                <c:pt idx="2">
                  <c:v>21.25</c:v>
                </c:pt>
              </c:numCache>
            </c:numRef>
          </c:val>
          <c:extLst>
            <c:ext xmlns:c16="http://schemas.microsoft.com/office/drawing/2014/chart" uri="{C3380CC4-5D6E-409C-BE32-E72D297353CC}">
              <c16:uniqueId val="{00000003-6232-4942-8660-A953892B5FA1}"/>
            </c:ext>
          </c:extLst>
        </c:ser>
        <c:ser>
          <c:idx val="1"/>
          <c:order val="1"/>
          <c:tx>
            <c:strRef>
              <c:f>Sheet1!$C$1</c:f>
              <c:strCache>
                <c:ptCount val="1"/>
                <c:pt idx="0">
                  <c:v>Post-1 Week</c:v>
                </c:pt>
              </c:strCache>
            </c:strRef>
          </c:tx>
          <c:spPr>
            <a:solidFill>
              <a:srgbClr val="C0504D"/>
            </a:solidFill>
          </c:spPr>
          <c:invertIfNegative val="0"/>
          <c:dLbls>
            <c:dLbl>
              <c:idx val="0"/>
              <c:layout>
                <c:manualLayout>
                  <c:x val="0"/>
                  <c:y val="1.26582299508671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B78-4F4E-BFF7-69D8DEBD2482}"/>
                </c:ext>
              </c:extLst>
            </c:dLbl>
            <c:dLbl>
              <c:idx val="1"/>
              <c:layout/>
              <c:tx>
                <c:rich>
                  <a:bodyPr/>
                  <a:lstStyle/>
                  <a:p>
                    <a:r>
                      <a:rPr lang="en-US" smtClean="0"/>
                      <a:t>63</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232-4942-8660-A953892B5FA1}"/>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Goal 1 at work</c:v>
                </c:pt>
                <c:pt idx="1">
                  <c:v>Goal 2 at TV, Movies</c:v>
                </c:pt>
                <c:pt idx="2">
                  <c:v>Goal 3 in Car</c:v>
                </c:pt>
              </c:strCache>
            </c:strRef>
          </c:cat>
          <c:val>
            <c:numRef>
              <c:f>Sheet1!$C$2:$C$4</c:f>
              <c:numCache>
                <c:formatCode>General</c:formatCode>
                <c:ptCount val="3"/>
                <c:pt idx="0">
                  <c:v>75</c:v>
                </c:pt>
                <c:pt idx="1">
                  <c:v>62.5</c:v>
                </c:pt>
                <c:pt idx="2">
                  <c:v>50</c:v>
                </c:pt>
              </c:numCache>
            </c:numRef>
          </c:val>
          <c:extLst>
            <c:ext xmlns:c16="http://schemas.microsoft.com/office/drawing/2014/chart" uri="{C3380CC4-5D6E-409C-BE32-E72D297353CC}">
              <c16:uniqueId val="{00000005-6232-4942-8660-A953892B5FA1}"/>
            </c:ext>
          </c:extLst>
        </c:ser>
        <c:ser>
          <c:idx val="2"/>
          <c:order val="2"/>
          <c:tx>
            <c:strRef>
              <c:f>Sheet1!$D$1</c:f>
              <c:strCache>
                <c:ptCount val="1"/>
                <c:pt idx="0">
                  <c:v>Post-2 Month</c:v>
                </c:pt>
              </c:strCache>
            </c:strRef>
          </c:tx>
          <c:spPr>
            <a:solidFill>
              <a:srgbClr val="B2D005"/>
            </a:solidFill>
          </c:spPr>
          <c:invertIfNegative val="0"/>
          <c:dLbls>
            <c:dLbl>
              <c:idx val="0"/>
              <c:layout/>
              <c:tx>
                <c:rich>
                  <a:bodyPr/>
                  <a:lstStyle/>
                  <a:p>
                    <a:r>
                      <a:rPr lang="en-US" b="1" dirty="0" smtClean="0"/>
                      <a:t>69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232-4942-8660-A953892B5FA1}"/>
                </c:ext>
              </c:extLst>
            </c:dLbl>
            <c:dLbl>
              <c:idx val="1"/>
              <c:layout>
                <c:manualLayout>
                  <c:x val="0"/>
                  <c:y val="-8.4388199672447498E-3"/>
                </c:manualLayout>
              </c:layout>
              <c:tx>
                <c:rich>
                  <a:bodyPr/>
                  <a:lstStyle/>
                  <a:p>
                    <a:r>
                      <a:rPr lang="en-US" b="1" dirty="0" smtClean="0"/>
                      <a:t>56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232-4942-8660-A953892B5FA1}"/>
                </c:ext>
              </c:extLst>
            </c:dLbl>
            <c:dLbl>
              <c:idx val="2"/>
              <c:layout/>
              <c:tx>
                <c:rich>
                  <a:bodyPr/>
                  <a:lstStyle/>
                  <a:p>
                    <a:r>
                      <a:rPr lang="en-US" b="1" dirty="0" smtClean="0"/>
                      <a:t>52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232-4942-8660-A953892B5FA1}"/>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Goal 1 at work</c:v>
                </c:pt>
                <c:pt idx="1">
                  <c:v>Goal 2 at TV, Movies</c:v>
                </c:pt>
                <c:pt idx="2">
                  <c:v>Goal 3 in Car</c:v>
                </c:pt>
              </c:strCache>
            </c:strRef>
          </c:cat>
          <c:val>
            <c:numRef>
              <c:f>Sheet1!$D$2:$D$4</c:f>
              <c:numCache>
                <c:formatCode>General</c:formatCode>
                <c:ptCount val="3"/>
                <c:pt idx="0">
                  <c:v>68.75</c:v>
                </c:pt>
                <c:pt idx="1">
                  <c:v>56.23</c:v>
                </c:pt>
                <c:pt idx="2">
                  <c:v>52.2</c:v>
                </c:pt>
              </c:numCache>
            </c:numRef>
          </c:val>
          <c:extLst>
            <c:ext xmlns:c16="http://schemas.microsoft.com/office/drawing/2014/chart" uri="{C3380CC4-5D6E-409C-BE32-E72D297353CC}">
              <c16:uniqueId val="{00000009-6232-4942-8660-A953892B5FA1}"/>
            </c:ext>
          </c:extLst>
        </c:ser>
        <c:dLbls>
          <c:showLegendKey val="0"/>
          <c:showVal val="0"/>
          <c:showCatName val="0"/>
          <c:showSerName val="0"/>
          <c:showPercent val="0"/>
          <c:showBubbleSize val="0"/>
        </c:dLbls>
        <c:gapWidth val="150"/>
        <c:axId val="-204325808"/>
        <c:axId val="-33502000"/>
      </c:barChart>
      <c:catAx>
        <c:axId val="-204325808"/>
        <c:scaling>
          <c:orientation val="minMax"/>
        </c:scaling>
        <c:delete val="1"/>
        <c:axPos val="b"/>
        <c:title>
          <c:tx>
            <c:rich>
              <a:bodyPr/>
              <a:lstStyle/>
              <a:p>
                <a:pPr>
                  <a:defRPr/>
                </a:pPr>
                <a:r>
                  <a:rPr lang="en-US" sz="2400" baseline="0" dirty="0" smtClean="0"/>
                  <a:t> </a:t>
                </a:r>
                <a:r>
                  <a:rPr lang="en-US" sz="2000" baseline="0" dirty="0" smtClean="0"/>
                  <a:t>COSI Pre and Post Treatment  </a:t>
                </a:r>
                <a:r>
                  <a:rPr lang="en-US" sz="2000" b="1" i="0" u="none" strike="noStrike" baseline="0" dirty="0" smtClean="0">
                    <a:effectLst/>
                  </a:rPr>
                  <a:t>N=4</a:t>
                </a:r>
                <a:r>
                  <a:rPr lang="en-US" sz="2000" b="1" i="0" u="none" strike="noStrike" baseline="0" dirty="0" smtClean="0"/>
                  <a:t> </a:t>
                </a:r>
                <a:endParaRPr lang="en-US" sz="2000" dirty="0"/>
              </a:p>
            </c:rich>
          </c:tx>
          <c:layout>
            <c:manualLayout>
              <c:xMode val="edge"/>
              <c:yMode val="edge"/>
              <c:x val="0.29007055830335299"/>
              <c:y val="0.93102992309211596"/>
            </c:manualLayout>
          </c:layout>
          <c:overlay val="0"/>
        </c:title>
        <c:numFmt formatCode="General" sourceLinked="0"/>
        <c:majorTickMark val="none"/>
        <c:minorTickMark val="none"/>
        <c:tickLblPos val="nextTo"/>
        <c:crossAx val="-33502000"/>
        <c:crosses val="autoZero"/>
        <c:auto val="1"/>
        <c:lblAlgn val="ctr"/>
        <c:lblOffset val="100"/>
        <c:noMultiLvlLbl val="0"/>
      </c:catAx>
      <c:valAx>
        <c:axId val="-33502000"/>
        <c:scaling>
          <c:orientation val="minMax"/>
          <c:max val="100"/>
          <c:min val="0"/>
        </c:scaling>
        <c:delete val="0"/>
        <c:axPos val="l"/>
        <c:majorGridlines/>
        <c:title>
          <c:tx>
            <c:rich>
              <a:bodyPr/>
              <a:lstStyle/>
              <a:p>
                <a:pPr>
                  <a:defRPr/>
                </a:pPr>
                <a:r>
                  <a:rPr lang="en-US" dirty="0" smtClean="0"/>
                  <a:t>% Time can hear satisfactorily</a:t>
                </a:r>
                <a:endParaRPr lang="en-US" dirty="0"/>
              </a:p>
            </c:rich>
          </c:tx>
          <c:layout>
            <c:manualLayout>
              <c:xMode val="edge"/>
              <c:yMode val="edge"/>
              <c:x val="1.7561510236405699E-2"/>
              <c:y val="0.25844019044489702"/>
            </c:manualLayout>
          </c:layout>
          <c:overlay val="0"/>
        </c:title>
        <c:numFmt formatCode="General" sourceLinked="1"/>
        <c:majorTickMark val="out"/>
        <c:minorTickMark val="none"/>
        <c:tickLblPos val="nextTo"/>
        <c:txPr>
          <a:bodyPr/>
          <a:lstStyle/>
          <a:p>
            <a:pPr>
              <a:defRPr b="1"/>
            </a:pPr>
            <a:endParaRPr lang="en-US"/>
          </a:p>
        </c:txPr>
        <c:crossAx val="-204325808"/>
        <c:crosses val="autoZero"/>
        <c:crossBetween val="between"/>
      </c:valAx>
    </c:plotArea>
    <c:legend>
      <c:legendPos val="r"/>
      <c:legendEntry>
        <c:idx val="0"/>
        <c:txPr>
          <a:bodyPr/>
          <a:lstStyle/>
          <a:p>
            <a:pPr>
              <a:defRPr sz="1600" b="1"/>
            </a:pPr>
            <a:endParaRPr lang="en-US"/>
          </a:p>
        </c:txPr>
      </c:legendEntry>
      <c:legendEntry>
        <c:idx val="1"/>
        <c:txPr>
          <a:bodyPr/>
          <a:lstStyle/>
          <a:p>
            <a:pPr>
              <a:defRPr sz="1600" b="1"/>
            </a:pPr>
            <a:endParaRPr lang="en-US"/>
          </a:p>
        </c:txPr>
      </c:legendEntry>
      <c:legendEntry>
        <c:idx val="2"/>
        <c:txPr>
          <a:bodyPr/>
          <a:lstStyle/>
          <a:p>
            <a:pPr>
              <a:defRPr sz="1600" b="1"/>
            </a:pPr>
            <a:endParaRPr lang="en-US"/>
          </a:p>
        </c:txPr>
      </c:legendEntry>
      <c:layout>
        <c:manualLayout>
          <c:xMode val="edge"/>
          <c:yMode val="edge"/>
          <c:x val="0.79338773997939105"/>
          <c:y val="7.4504831889947096E-2"/>
          <c:w val="0.20491215671434701"/>
          <c:h val="0.18685125662236299"/>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GBI</a:t>
            </a:r>
            <a:endParaRPr lang="en-US" sz="2400" dirty="0"/>
          </a:p>
        </c:rich>
      </c:tx>
      <c:layout/>
      <c:overlay val="0"/>
    </c:title>
    <c:autoTitleDeleted val="0"/>
    <c:plotArea>
      <c:layout>
        <c:manualLayout>
          <c:layoutTarget val="inner"/>
          <c:xMode val="edge"/>
          <c:yMode val="edge"/>
          <c:x val="0.164029006576662"/>
          <c:y val="0.142356740548502"/>
          <c:w val="0.73351702941920804"/>
          <c:h val="0.704266899643605"/>
        </c:manualLayout>
      </c:layout>
      <c:barChart>
        <c:barDir val="col"/>
        <c:grouping val="clustered"/>
        <c:varyColors val="0"/>
        <c:ser>
          <c:idx val="0"/>
          <c:order val="0"/>
          <c:tx>
            <c:strRef>
              <c:f>Sheet1!$B$1</c:f>
              <c:strCache>
                <c:ptCount val="1"/>
                <c:pt idx="0">
                  <c:v>Post-1 Week</c:v>
                </c:pt>
              </c:strCache>
            </c:strRef>
          </c:tx>
          <c:spPr>
            <a:solidFill>
              <a:srgbClr val="C0504D"/>
            </a:solidFill>
          </c:spPr>
          <c:invertIfNegative val="0"/>
          <c:dLbls>
            <c:dLbl>
              <c:idx val="0"/>
              <c:layout>
                <c:manualLayout>
                  <c:x val="-2.5306999220115499E-17"/>
                  <c:y val="-1.21951199995007E-2"/>
                </c:manualLayout>
              </c:layout>
              <c:tx>
                <c:rich>
                  <a:bodyPr/>
                  <a:lstStyle/>
                  <a:p>
                    <a:r>
                      <a:rPr lang="en-US" sz="1800" b="1" dirty="0" smtClean="0"/>
                      <a:t>37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EA7-446A-8B0F-60D126DBB3D1}"/>
                </c:ext>
              </c:extLst>
            </c:dLbl>
            <c:dLbl>
              <c:idx val="1"/>
              <c:layout>
                <c:manualLayout>
                  <c:x val="0"/>
                  <c:y val="1.42276399994174E-2"/>
                </c:manualLayout>
              </c:layout>
              <c:tx>
                <c:rich>
                  <a:bodyPr/>
                  <a:lstStyle/>
                  <a:p>
                    <a:r>
                      <a:rPr lang="en-US" sz="1800" b="1" dirty="0" smtClean="0"/>
                      <a:t>35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EA7-446A-8B0F-60D126DBB3D1}"/>
                </c:ext>
              </c:extLst>
            </c:dLbl>
            <c:dLbl>
              <c:idx val="3"/>
              <c:layout/>
              <c:tx>
                <c:rich>
                  <a:bodyPr/>
                  <a:lstStyle/>
                  <a:p>
                    <a:r>
                      <a:rPr lang="en-US" sz="1800" b="1" dirty="0" smtClean="0"/>
                      <a:t>29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EA7-446A-8B0F-60D126DBB3D1}"/>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General</c:v>
                </c:pt>
                <c:pt idx="1">
                  <c:v>Social Support</c:v>
                </c:pt>
                <c:pt idx="2">
                  <c:v>Physical Health</c:v>
                </c:pt>
                <c:pt idx="3">
                  <c:v>Overall</c:v>
                </c:pt>
              </c:strCache>
            </c:strRef>
          </c:cat>
          <c:val>
            <c:numRef>
              <c:f>Sheet1!$B$2:$B$5</c:f>
              <c:numCache>
                <c:formatCode>General</c:formatCode>
                <c:ptCount val="4"/>
                <c:pt idx="0">
                  <c:v>36.75</c:v>
                </c:pt>
                <c:pt idx="1">
                  <c:v>34.950000000000003</c:v>
                </c:pt>
                <c:pt idx="2">
                  <c:v>0</c:v>
                </c:pt>
                <c:pt idx="3">
                  <c:v>29.25</c:v>
                </c:pt>
              </c:numCache>
            </c:numRef>
          </c:val>
          <c:extLst>
            <c:ext xmlns:c16="http://schemas.microsoft.com/office/drawing/2014/chart" uri="{C3380CC4-5D6E-409C-BE32-E72D297353CC}">
              <c16:uniqueId val="{00000003-5EA7-446A-8B0F-60D126DBB3D1}"/>
            </c:ext>
          </c:extLst>
        </c:ser>
        <c:ser>
          <c:idx val="1"/>
          <c:order val="1"/>
          <c:tx>
            <c:strRef>
              <c:f>Sheet1!$C$1</c:f>
              <c:strCache>
                <c:ptCount val="1"/>
                <c:pt idx="0">
                  <c:v>Post-2 Month</c:v>
                </c:pt>
              </c:strCache>
            </c:strRef>
          </c:tx>
          <c:spPr>
            <a:solidFill>
              <a:srgbClr val="ADCD02"/>
            </a:solidFill>
          </c:spPr>
          <c:invertIfNegative val="0"/>
          <c:dLbls>
            <c:dLbl>
              <c:idx val="0"/>
              <c:layout/>
              <c:tx>
                <c:rich>
                  <a:bodyPr/>
                  <a:lstStyle/>
                  <a:p>
                    <a:r>
                      <a:rPr lang="en-US" sz="1800" dirty="0" smtClean="0"/>
                      <a:t>33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EA7-446A-8B0F-60D126DBB3D1}"/>
                </c:ext>
              </c:extLst>
            </c:dLbl>
            <c:dLbl>
              <c:idx val="1"/>
              <c:layout>
                <c:manualLayout>
                  <c:x val="-2.7607954438614501E-3"/>
                  <c:y val="-8.1300799996671096E-3"/>
                </c:manualLayout>
              </c:layout>
              <c:tx>
                <c:rich>
                  <a:bodyPr/>
                  <a:lstStyle/>
                  <a:p>
                    <a:r>
                      <a:rPr lang="en-US" sz="1800" dirty="0" smtClean="0"/>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EA7-446A-8B0F-60D126DBB3D1}"/>
                </c:ext>
              </c:extLst>
            </c:dLbl>
            <c:dLbl>
              <c:idx val="3"/>
              <c:layout>
                <c:manualLayout>
                  <c:x val="-1.38039772193083E-3"/>
                  <c:y val="-1.42276399994174E-2"/>
                </c:manualLayout>
              </c:layout>
              <c:tx>
                <c:rich>
                  <a:bodyPr/>
                  <a:lstStyle/>
                  <a:p>
                    <a:r>
                      <a:rPr lang="en-US" sz="1800" dirty="0" smtClean="0"/>
                      <a:t>26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EA7-446A-8B0F-60D126DBB3D1}"/>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General</c:v>
                </c:pt>
                <c:pt idx="1">
                  <c:v>Social Support</c:v>
                </c:pt>
                <c:pt idx="2">
                  <c:v>Physical Health</c:v>
                </c:pt>
                <c:pt idx="3">
                  <c:v>Overall</c:v>
                </c:pt>
              </c:strCache>
            </c:strRef>
          </c:cat>
          <c:val>
            <c:numRef>
              <c:f>Sheet1!$C$2:$C$5</c:f>
              <c:numCache>
                <c:formatCode>General</c:formatCode>
                <c:ptCount val="4"/>
                <c:pt idx="0">
                  <c:v>32.71</c:v>
                </c:pt>
                <c:pt idx="1">
                  <c:v>16.670000000000009</c:v>
                </c:pt>
                <c:pt idx="2">
                  <c:v>0</c:v>
                </c:pt>
                <c:pt idx="3">
                  <c:v>26.21</c:v>
                </c:pt>
              </c:numCache>
            </c:numRef>
          </c:val>
          <c:extLst>
            <c:ext xmlns:c16="http://schemas.microsoft.com/office/drawing/2014/chart" uri="{C3380CC4-5D6E-409C-BE32-E72D297353CC}">
              <c16:uniqueId val="{00000007-5EA7-446A-8B0F-60D126DBB3D1}"/>
            </c:ext>
          </c:extLst>
        </c:ser>
        <c:dLbls>
          <c:showLegendKey val="0"/>
          <c:showVal val="1"/>
          <c:showCatName val="0"/>
          <c:showSerName val="0"/>
          <c:showPercent val="0"/>
          <c:showBubbleSize val="0"/>
        </c:dLbls>
        <c:gapWidth val="150"/>
        <c:axId val="-33466352"/>
        <c:axId val="-32925472"/>
      </c:barChart>
      <c:catAx>
        <c:axId val="-33466352"/>
        <c:scaling>
          <c:orientation val="minMax"/>
        </c:scaling>
        <c:delete val="0"/>
        <c:axPos val="b"/>
        <c:title>
          <c:tx>
            <c:rich>
              <a:bodyPr/>
              <a:lstStyle/>
              <a:p>
                <a:pPr>
                  <a:defRPr/>
                </a:pPr>
                <a:r>
                  <a:rPr lang="en-US" sz="2400" dirty="0" smtClean="0"/>
                  <a:t> </a:t>
                </a:r>
                <a:r>
                  <a:rPr lang="en-US" sz="2000" dirty="0" smtClean="0"/>
                  <a:t>GBI </a:t>
                </a:r>
                <a:r>
                  <a:rPr lang="en-US" sz="2000" baseline="0" dirty="0" smtClean="0"/>
                  <a:t>Pre and Post Treatment   </a:t>
                </a:r>
                <a:r>
                  <a:rPr lang="en-US" sz="2000" b="1" i="0" u="none" strike="noStrike" baseline="0" dirty="0" smtClean="0">
                    <a:effectLst/>
                  </a:rPr>
                  <a:t>N=4</a:t>
                </a:r>
                <a:r>
                  <a:rPr lang="en-US" sz="2000" b="1" i="0" u="none" strike="noStrike" baseline="0" dirty="0" smtClean="0"/>
                  <a:t> </a:t>
                </a:r>
                <a:endParaRPr lang="en-US" sz="2000" dirty="0"/>
              </a:p>
            </c:rich>
          </c:tx>
          <c:layout>
            <c:manualLayout>
              <c:xMode val="edge"/>
              <c:yMode val="edge"/>
              <c:x val="0.29782666687880799"/>
              <c:y val="0.93435968658221502"/>
            </c:manualLayout>
          </c:layout>
          <c:overlay val="0"/>
        </c:title>
        <c:numFmt formatCode="General" sourceLinked="0"/>
        <c:majorTickMark val="none"/>
        <c:minorTickMark val="none"/>
        <c:tickLblPos val="low"/>
        <c:txPr>
          <a:bodyPr anchor="b" anchorCtr="1"/>
          <a:lstStyle/>
          <a:p>
            <a:pPr>
              <a:defRPr sz="1800" b="1"/>
            </a:pPr>
            <a:endParaRPr lang="en-US"/>
          </a:p>
        </c:txPr>
        <c:crossAx val="-32925472"/>
        <c:crosses val="autoZero"/>
        <c:auto val="1"/>
        <c:lblAlgn val="ctr"/>
        <c:lblOffset val="100"/>
        <c:noMultiLvlLbl val="0"/>
      </c:catAx>
      <c:valAx>
        <c:axId val="-32925472"/>
        <c:scaling>
          <c:orientation val="minMax"/>
          <c:max val="100"/>
          <c:min val="0"/>
        </c:scaling>
        <c:delete val="0"/>
        <c:axPos val="l"/>
        <c:majorGridlines/>
        <c:title>
          <c:tx>
            <c:rich>
              <a:bodyPr/>
              <a:lstStyle/>
              <a:p>
                <a:pPr>
                  <a:defRPr/>
                </a:pPr>
                <a:r>
                  <a:rPr lang="en-US" dirty="0" smtClean="0"/>
                  <a:t>Intervention change rating</a:t>
                </a:r>
                <a:endParaRPr lang="en-US" dirty="0"/>
              </a:p>
            </c:rich>
          </c:tx>
          <c:layout>
            <c:manualLayout>
              <c:xMode val="edge"/>
              <c:yMode val="edge"/>
              <c:x val="3.03072991786053E-2"/>
              <c:y val="0.26143344513260303"/>
            </c:manualLayout>
          </c:layout>
          <c:overlay val="0"/>
        </c:title>
        <c:numFmt formatCode="General" sourceLinked="1"/>
        <c:majorTickMark val="out"/>
        <c:minorTickMark val="none"/>
        <c:tickLblPos val="nextTo"/>
        <c:txPr>
          <a:bodyPr/>
          <a:lstStyle/>
          <a:p>
            <a:pPr>
              <a:defRPr b="1"/>
            </a:pPr>
            <a:endParaRPr lang="en-US"/>
          </a:p>
        </c:txPr>
        <c:crossAx val="-33466352"/>
        <c:crosses val="autoZero"/>
        <c:crossBetween val="between"/>
      </c:valAx>
    </c:plotArea>
    <c:legend>
      <c:legendPos val="r"/>
      <c:layout>
        <c:manualLayout>
          <c:xMode val="edge"/>
          <c:yMode val="edge"/>
          <c:x val="0.76474407071121897"/>
          <c:y val="0.134572028773598"/>
          <c:w val="0.21511374715825399"/>
          <c:h val="0.13999751331958299"/>
        </c:manualLayout>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0.14123</cdr:x>
      <cdr:y>0.86498</cdr:y>
    </cdr:from>
    <cdr:to>
      <cdr:x>0.92835</cdr:x>
      <cdr:y>0.90999</cdr:y>
    </cdr:to>
    <cdr:sp macro="" textlink="">
      <cdr:nvSpPr>
        <cdr:cNvPr id="2" name="TextBox 1"/>
        <cdr:cNvSpPr txBox="1"/>
      </cdr:nvSpPr>
      <cdr:spPr>
        <a:xfrm xmlns:a="http://schemas.openxmlformats.org/drawingml/2006/main">
          <a:off x="1151466" y="5207000"/>
          <a:ext cx="6417733" cy="2709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0.17653</cdr:x>
      <cdr:y>0.86779</cdr:y>
    </cdr:from>
    <cdr:to>
      <cdr:x>0.89512</cdr:x>
      <cdr:y>0.93812</cdr:y>
    </cdr:to>
    <cdr:sp macro="" textlink="">
      <cdr:nvSpPr>
        <cdr:cNvPr id="3" name="TextBox 2"/>
        <cdr:cNvSpPr txBox="1"/>
      </cdr:nvSpPr>
      <cdr:spPr>
        <a:xfrm xmlns:a="http://schemas.openxmlformats.org/drawingml/2006/main">
          <a:off x="1439333" y="5223933"/>
          <a:ext cx="5858934" cy="4233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      Goal 1		            Goal 2		  Goa</a:t>
          </a:r>
          <a:r>
            <a:rPr lang="en-US" sz="2000" dirty="0" smtClean="0"/>
            <a:t>l 3</a:t>
          </a:r>
          <a:endParaRPr lang="en-US"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0.57465</cdr:x>
      <cdr:y>0.0484</cdr:y>
    </cdr:from>
    <cdr:to>
      <cdr:x>0.78782</cdr:x>
      <cdr:y>0.13311</cdr:y>
    </cdr:to>
    <cdr:sp macro="" textlink="">
      <cdr:nvSpPr>
        <cdr:cNvPr id="2" name="TextBox 1"/>
        <cdr:cNvSpPr txBox="1"/>
      </cdr:nvSpPr>
      <cdr:spPr>
        <a:xfrm xmlns:a="http://schemas.openxmlformats.org/drawingml/2006/main">
          <a:off x="5286922" y="302423"/>
          <a:ext cx="1961217" cy="529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a:t>
          </a:r>
          <a:r>
            <a:rPr lang="en-US" sz="1600" b="1" dirty="0" smtClean="0"/>
            <a:t>Post Test Only </a:t>
          </a:r>
          <a:endParaRPr 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40" y="1"/>
            <a:ext cx="3037840" cy="466434"/>
          </a:xfrm>
          <a:prstGeom prst="rect">
            <a:avLst/>
          </a:prstGeom>
        </p:spPr>
        <p:txBody>
          <a:bodyPr vert="horz" lIns="93177" tIns="46589" rIns="93177" bIns="46589" rtlCol="0"/>
          <a:lstStyle>
            <a:lvl1pPr algn="r">
              <a:defRPr sz="1200"/>
            </a:lvl1pPr>
          </a:lstStyle>
          <a:p>
            <a:fld id="{2F408D57-B118-D441-829F-5811BE37DFD8}" type="datetimeFigureOut">
              <a:rPr lang="en-US" smtClean="0"/>
              <a:t>1/27/2020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6433"/>
          </a:xfrm>
          <a:prstGeom prst="rect">
            <a:avLst/>
          </a:prstGeom>
        </p:spPr>
        <p:txBody>
          <a:bodyPr vert="horz" lIns="93177" tIns="46589" rIns="93177" bIns="46589" rtlCol="0" anchor="b"/>
          <a:lstStyle>
            <a:lvl1pPr algn="r">
              <a:defRPr sz="1200"/>
            </a:lvl1pPr>
          </a:lstStyle>
          <a:p>
            <a:fld id="{FEB630E4-EBFA-0B47-8939-C46124F9E48A}" type="slidenum">
              <a:rPr lang="en-US" smtClean="0"/>
              <a:t>‹#›</a:t>
            </a:fld>
            <a:endParaRPr lang="en-US" dirty="0"/>
          </a:p>
        </p:txBody>
      </p:sp>
    </p:spTree>
    <p:extLst>
      <p:ext uri="{BB962C8B-B14F-4D97-AF65-F5344CB8AC3E}">
        <p14:creationId xmlns:p14="http://schemas.microsoft.com/office/powerpoint/2010/main" val="440098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7" tIns="46589" rIns="93177" bIns="46589" rtlCol="0"/>
          <a:lstStyle>
            <a:lvl1pPr algn="r">
              <a:defRPr sz="1200"/>
            </a:lvl1pPr>
          </a:lstStyle>
          <a:p>
            <a:fld id="{A818D9B8-A5F2-294B-AB94-C4C7CDD76103}" type="datetimeFigureOut">
              <a:rPr lang="en-US" smtClean="0"/>
              <a:t>1/27/2020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177" tIns="46589" rIns="93177" bIns="46589" rtlCol="0" anchor="b"/>
          <a:lstStyle>
            <a:lvl1pPr algn="r">
              <a:defRPr sz="1200"/>
            </a:lvl1pPr>
          </a:lstStyle>
          <a:p>
            <a:fld id="{35182C0B-F228-444C-A2DD-A9CC3FBB0AE6}" type="slidenum">
              <a:rPr lang="en-US" smtClean="0"/>
              <a:t>‹#›</a:t>
            </a:fld>
            <a:endParaRPr lang="en-US" dirty="0"/>
          </a:p>
        </p:txBody>
      </p:sp>
    </p:spTree>
    <p:extLst>
      <p:ext uri="{BB962C8B-B14F-4D97-AF65-F5344CB8AC3E}">
        <p14:creationId xmlns:p14="http://schemas.microsoft.com/office/powerpoint/2010/main" val="3353669206"/>
      </p:ext>
    </p:extLst>
  </p:cSld>
  <p:clrMap bg1="lt1" tx1="dk1" bg2="lt2" tx2="dk2" accent1="accent1" accent2="accent2" accent3="accent3" accent4="accent4" accent5="accent5" accent6="accent6" hlink="hlink" folHlink="folHlink"/>
  <p:notesStyle>
    <a:lvl1pPr marL="0" algn="l" defTabSz="2506499" rtl="0" eaLnBrk="1" latinLnBrk="0" hangingPunct="1">
      <a:defRPr sz="6577" kern="1200">
        <a:solidFill>
          <a:schemeClr val="tx1"/>
        </a:solidFill>
        <a:latin typeface="+mn-lt"/>
        <a:ea typeface="+mn-ea"/>
        <a:cs typeface="+mn-cs"/>
      </a:defRPr>
    </a:lvl1pPr>
    <a:lvl2pPr marL="2506499" algn="l" defTabSz="2506499" rtl="0" eaLnBrk="1" latinLnBrk="0" hangingPunct="1">
      <a:defRPr sz="6577" kern="1200">
        <a:solidFill>
          <a:schemeClr val="tx1"/>
        </a:solidFill>
        <a:latin typeface="+mn-lt"/>
        <a:ea typeface="+mn-ea"/>
        <a:cs typeface="+mn-cs"/>
      </a:defRPr>
    </a:lvl2pPr>
    <a:lvl3pPr marL="5012997" algn="l" defTabSz="2506499" rtl="0" eaLnBrk="1" latinLnBrk="0" hangingPunct="1">
      <a:defRPr sz="6577" kern="1200">
        <a:solidFill>
          <a:schemeClr val="tx1"/>
        </a:solidFill>
        <a:latin typeface="+mn-lt"/>
        <a:ea typeface="+mn-ea"/>
        <a:cs typeface="+mn-cs"/>
      </a:defRPr>
    </a:lvl3pPr>
    <a:lvl4pPr marL="7519496" algn="l" defTabSz="2506499" rtl="0" eaLnBrk="1" latinLnBrk="0" hangingPunct="1">
      <a:defRPr sz="6577" kern="1200">
        <a:solidFill>
          <a:schemeClr val="tx1"/>
        </a:solidFill>
        <a:latin typeface="+mn-lt"/>
        <a:ea typeface="+mn-ea"/>
        <a:cs typeface="+mn-cs"/>
      </a:defRPr>
    </a:lvl4pPr>
    <a:lvl5pPr marL="10025994" algn="l" defTabSz="2506499" rtl="0" eaLnBrk="1" latinLnBrk="0" hangingPunct="1">
      <a:defRPr sz="6577" kern="1200">
        <a:solidFill>
          <a:schemeClr val="tx1"/>
        </a:solidFill>
        <a:latin typeface="+mn-lt"/>
        <a:ea typeface="+mn-ea"/>
        <a:cs typeface="+mn-cs"/>
      </a:defRPr>
    </a:lvl5pPr>
    <a:lvl6pPr marL="12532487" algn="l" defTabSz="2506499" rtl="0" eaLnBrk="1" latinLnBrk="0" hangingPunct="1">
      <a:defRPr sz="6577" kern="1200">
        <a:solidFill>
          <a:schemeClr val="tx1"/>
        </a:solidFill>
        <a:latin typeface="+mn-lt"/>
        <a:ea typeface="+mn-ea"/>
        <a:cs typeface="+mn-cs"/>
      </a:defRPr>
    </a:lvl6pPr>
    <a:lvl7pPr marL="15038986" algn="l" defTabSz="2506499" rtl="0" eaLnBrk="1" latinLnBrk="0" hangingPunct="1">
      <a:defRPr sz="6577" kern="1200">
        <a:solidFill>
          <a:schemeClr val="tx1"/>
        </a:solidFill>
        <a:latin typeface="+mn-lt"/>
        <a:ea typeface="+mn-ea"/>
        <a:cs typeface="+mn-cs"/>
      </a:defRPr>
    </a:lvl7pPr>
    <a:lvl8pPr marL="17545484" algn="l" defTabSz="2506499" rtl="0" eaLnBrk="1" latinLnBrk="0" hangingPunct="1">
      <a:defRPr sz="6577" kern="1200">
        <a:solidFill>
          <a:schemeClr val="tx1"/>
        </a:solidFill>
        <a:latin typeface="+mn-lt"/>
        <a:ea typeface="+mn-ea"/>
        <a:cs typeface="+mn-cs"/>
      </a:defRPr>
    </a:lvl8pPr>
    <a:lvl9pPr marL="20051981" algn="l" defTabSz="2506499" rtl="0" eaLnBrk="1" latinLnBrk="0" hangingPunct="1">
      <a:defRPr sz="657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51"/>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927061" indent="0" algn="ctr">
              <a:buNone/>
              <a:defRPr>
                <a:solidFill>
                  <a:schemeClr val="tx1">
                    <a:tint val="75000"/>
                  </a:schemeClr>
                </a:solidFill>
              </a:defRPr>
            </a:lvl2pPr>
            <a:lvl3pPr marL="5854112" indent="0" algn="ctr">
              <a:buNone/>
              <a:defRPr>
                <a:solidFill>
                  <a:schemeClr val="tx1">
                    <a:tint val="75000"/>
                  </a:schemeClr>
                </a:solidFill>
              </a:defRPr>
            </a:lvl3pPr>
            <a:lvl4pPr marL="8781169" indent="0" algn="ctr">
              <a:buNone/>
              <a:defRPr>
                <a:solidFill>
                  <a:schemeClr val="tx1">
                    <a:tint val="75000"/>
                  </a:schemeClr>
                </a:solidFill>
              </a:defRPr>
            </a:lvl4pPr>
            <a:lvl5pPr marL="11708231" indent="0" algn="ctr">
              <a:buNone/>
              <a:defRPr>
                <a:solidFill>
                  <a:schemeClr val="tx1">
                    <a:tint val="75000"/>
                  </a:schemeClr>
                </a:solidFill>
              </a:defRPr>
            </a:lvl5pPr>
            <a:lvl6pPr marL="14635288" indent="0" algn="ctr">
              <a:buNone/>
              <a:defRPr>
                <a:solidFill>
                  <a:schemeClr val="tx1">
                    <a:tint val="75000"/>
                  </a:schemeClr>
                </a:solidFill>
              </a:defRPr>
            </a:lvl6pPr>
            <a:lvl7pPr marL="17562343" indent="0" algn="ctr">
              <a:buNone/>
              <a:defRPr>
                <a:solidFill>
                  <a:schemeClr val="tx1">
                    <a:tint val="75000"/>
                  </a:schemeClr>
                </a:solidFill>
              </a:defRPr>
            </a:lvl7pPr>
            <a:lvl8pPr marL="20489400" indent="0" algn="ctr">
              <a:buNone/>
              <a:defRPr>
                <a:solidFill>
                  <a:schemeClr val="tx1">
                    <a:tint val="75000"/>
                  </a:schemeClr>
                </a:solidFill>
              </a:defRPr>
            </a:lvl8pPr>
            <a:lvl9pPr marL="2341645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92240-74E7-7348-9D0E-A3C33F181B7A}"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F1500C-2D4A-B44F-A2FC-8DC2CFE8A6AC}" type="slidenum">
              <a:rPr lang="en-US" smtClean="0"/>
              <a:t>‹#›</a:t>
            </a:fld>
            <a:endParaRPr lang="en-US" dirty="0"/>
          </a:p>
        </p:txBody>
      </p:sp>
    </p:spTree>
    <p:extLst>
      <p:ext uri="{BB962C8B-B14F-4D97-AF65-F5344CB8AC3E}">
        <p14:creationId xmlns:p14="http://schemas.microsoft.com/office/powerpoint/2010/main" val="80695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92240-74E7-7348-9D0E-A3C33F181B7A}"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F1500C-2D4A-B44F-A2FC-8DC2CFE8A6AC}" type="slidenum">
              <a:rPr lang="en-US" smtClean="0"/>
              <a:t>‹#›</a:t>
            </a:fld>
            <a:endParaRPr lang="en-US" dirty="0"/>
          </a:p>
        </p:txBody>
      </p:sp>
    </p:spTree>
    <p:extLst>
      <p:ext uri="{BB962C8B-B14F-4D97-AF65-F5344CB8AC3E}">
        <p14:creationId xmlns:p14="http://schemas.microsoft.com/office/powerpoint/2010/main" val="175684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92240-74E7-7348-9D0E-A3C33F181B7A}"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F1500C-2D4A-B44F-A2FC-8DC2CFE8A6AC}" type="slidenum">
              <a:rPr lang="en-US" smtClean="0"/>
              <a:t>‹#›</a:t>
            </a:fld>
            <a:endParaRPr lang="en-US" dirty="0"/>
          </a:p>
        </p:txBody>
      </p:sp>
    </p:spTree>
    <p:extLst>
      <p:ext uri="{BB962C8B-B14F-4D97-AF65-F5344CB8AC3E}">
        <p14:creationId xmlns:p14="http://schemas.microsoft.com/office/powerpoint/2010/main" val="60957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92240-74E7-7348-9D0E-A3C33F181B7A}"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F1500C-2D4A-B44F-A2FC-8DC2CFE8A6AC}" type="slidenum">
              <a:rPr lang="en-US" smtClean="0"/>
              <a:t>‹#›</a:t>
            </a:fld>
            <a:endParaRPr lang="en-US" dirty="0"/>
          </a:p>
        </p:txBody>
      </p:sp>
    </p:spTree>
    <p:extLst>
      <p:ext uri="{BB962C8B-B14F-4D97-AF65-F5344CB8AC3E}">
        <p14:creationId xmlns:p14="http://schemas.microsoft.com/office/powerpoint/2010/main" val="42898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5"/>
            <a:ext cx="37307520" cy="6537960"/>
          </a:xfrm>
        </p:spPr>
        <p:txBody>
          <a:bodyPr anchor="t"/>
          <a:lstStyle>
            <a:lvl1pPr algn="l">
              <a:defRPr sz="25608"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43"/>
            <a:ext cx="37307520" cy="7200897"/>
          </a:xfrm>
        </p:spPr>
        <p:txBody>
          <a:bodyPr anchor="b"/>
          <a:lstStyle>
            <a:lvl1pPr marL="0" indent="0">
              <a:buNone/>
              <a:defRPr sz="12805">
                <a:solidFill>
                  <a:schemeClr val="tx1">
                    <a:tint val="75000"/>
                  </a:schemeClr>
                </a:solidFill>
              </a:defRPr>
            </a:lvl1pPr>
            <a:lvl2pPr marL="2927061" indent="0">
              <a:buNone/>
              <a:defRPr sz="11525">
                <a:solidFill>
                  <a:schemeClr val="tx1">
                    <a:tint val="75000"/>
                  </a:schemeClr>
                </a:solidFill>
              </a:defRPr>
            </a:lvl2pPr>
            <a:lvl3pPr marL="5854112" indent="0">
              <a:buNone/>
              <a:defRPr sz="10245">
                <a:solidFill>
                  <a:schemeClr val="tx1">
                    <a:tint val="75000"/>
                  </a:schemeClr>
                </a:solidFill>
              </a:defRPr>
            </a:lvl3pPr>
            <a:lvl4pPr marL="8781169" indent="0">
              <a:buNone/>
              <a:defRPr sz="8965">
                <a:solidFill>
                  <a:schemeClr val="tx1">
                    <a:tint val="75000"/>
                  </a:schemeClr>
                </a:solidFill>
              </a:defRPr>
            </a:lvl4pPr>
            <a:lvl5pPr marL="11708231" indent="0">
              <a:buNone/>
              <a:defRPr sz="8965">
                <a:solidFill>
                  <a:schemeClr val="tx1">
                    <a:tint val="75000"/>
                  </a:schemeClr>
                </a:solidFill>
              </a:defRPr>
            </a:lvl5pPr>
            <a:lvl6pPr marL="14635288" indent="0">
              <a:buNone/>
              <a:defRPr sz="8965">
                <a:solidFill>
                  <a:schemeClr val="tx1">
                    <a:tint val="75000"/>
                  </a:schemeClr>
                </a:solidFill>
              </a:defRPr>
            </a:lvl6pPr>
            <a:lvl7pPr marL="17562343" indent="0">
              <a:buNone/>
              <a:defRPr sz="8965">
                <a:solidFill>
                  <a:schemeClr val="tx1">
                    <a:tint val="75000"/>
                  </a:schemeClr>
                </a:solidFill>
              </a:defRPr>
            </a:lvl7pPr>
            <a:lvl8pPr marL="20489400" indent="0">
              <a:buNone/>
              <a:defRPr sz="8965">
                <a:solidFill>
                  <a:schemeClr val="tx1">
                    <a:tint val="75000"/>
                  </a:schemeClr>
                </a:solidFill>
              </a:defRPr>
            </a:lvl8pPr>
            <a:lvl9pPr marL="23416455" indent="0">
              <a:buNone/>
              <a:defRPr sz="896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92240-74E7-7348-9D0E-A3C33F181B7A}"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F1500C-2D4A-B44F-A2FC-8DC2CFE8A6AC}" type="slidenum">
              <a:rPr lang="en-US" smtClean="0"/>
              <a:t>‹#›</a:t>
            </a:fld>
            <a:endParaRPr lang="en-US" dirty="0"/>
          </a:p>
        </p:txBody>
      </p:sp>
    </p:spTree>
    <p:extLst>
      <p:ext uri="{BB962C8B-B14F-4D97-AF65-F5344CB8AC3E}">
        <p14:creationId xmlns:p14="http://schemas.microsoft.com/office/powerpoint/2010/main" val="340352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8"/>
            <a:ext cx="19385280" cy="21724622"/>
          </a:xfrm>
        </p:spPr>
        <p:txBody>
          <a:bodyPr/>
          <a:lstStyle>
            <a:lvl1pPr>
              <a:defRPr sz="17925"/>
            </a:lvl1pPr>
            <a:lvl2pPr>
              <a:defRPr sz="15365"/>
            </a:lvl2pPr>
            <a:lvl3pPr>
              <a:defRPr sz="12805"/>
            </a:lvl3pPr>
            <a:lvl4pPr>
              <a:defRPr sz="11525"/>
            </a:lvl4pPr>
            <a:lvl5pPr>
              <a:defRPr sz="11525"/>
            </a:lvl5pPr>
            <a:lvl6pPr>
              <a:defRPr sz="11525"/>
            </a:lvl6pPr>
            <a:lvl7pPr>
              <a:defRPr sz="11525"/>
            </a:lvl7pPr>
            <a:lvl8pPr>
              <a:defRPr sz="11525"/>
            </a:lvl8pPr>
            <a:lvl9pPr>
              <a:defRPr sz="115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8"/>
            <a:ext cx="19385280" cy="21724622"/>
          </a:xfrm>
        </p:spPr>
        <p:txBody>
          <a:bodyPr/>
          <a:lstStyle>
            <a:lvl1pPr>
              <a:defRPr sz="17925"/>
            </a:lvl1pPr>
            <a:lvl2pPr>
              <a:defRPr sz="15365"/>
            </a:lvl2pPr>
            <a:lvl3pPr>
              <a:defRPr sz="12805"/>
            </a:lvl3pPr>
            <a:lvl4pPr>
              <a:defRPr sz="11525"/>
            </a:lvl4pPr>
            <a:lvl5pPr>
              <a:defRPr sz="11525"/>
            </a:lvl5pPr>
            <a:lvl6pPr>
              <a:defRPr sz="11525"/>
            </a:lvl6pPr>
            <a:lvl7pPr>
              <a:defRPr sz="11525"/>
            </a:lvl7pPr>
            <a:lvl8pPr>
              <a:defRPr sz="11525"/>
            </a:lvl8pPr>
            <a:lvl9pPr>
              <a:defRPr sz="115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92240-74E7-7348-9D0E-A3C33F181B7A}"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F1500C-2D4A-B44F-A2FC-8DC2CFE8A6AC}" type="slidenum">
              <a:rPr lang="en-US" smtClean="0"/>
              <a:t>‹#›</a:t>
            </a:fld>
            <a:endParaRPr lang="en-US" dirty="0"/>
          </a:p>
        </p:txBody>
      </p:sp>
    </p:spTree>
    <p:extLst>
      <p:ext uri="{BB962C8B-B14F-4D97-AF65-F5344CB8AC3E}">
        <p14:creationId xmlns:p14="http://schemas.microsoft.com/office/powerpoint/2010/main" val="287932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2" y="7368546"/>
            <a:ext cx="19392903" cy="3070858"/>
          </a:xfrm>
        </p:spPr>
        <p:txBody>
          <a:bodyPr anchor="b"/>
          <a:lstStyle>
            <a:lvl1pPr marL="0" indent="0">
              <a:buNone/>
              <a:defRPr sz="15365" b="1"/>
            </a:lvl1pPr>
            <a:lvl2pPr marL="2927061" indent="0">
              <a:buNone/>
              <a:defRPr sz="12805" b="1"/>
            </a:lvl2pPr>
            <a:lvl3pPr marL="5854112" indent="0">
              <a:buNone/>
              <a:defRPr sz="11525" b="1"/>
            </a:lvl3pPr>
            <a:lvl4pPr marL="8781169" indent="0">
              <a:buNone/>
              <a:defRPr sz="10245" b="1"/>
            </a:lvl4pPr>
            <a:lvl5pPr marL="11708231" indent="0">
              <a:buNone/>
              <a:defRPr sz="10245" b="1"/>
            </a:lvl5pPr>
            <a:lvl6pPr marL="14635288" indent="0">
              <a:buNone/>
              <a:defRPr sz="10245" b="1"/>
            </a:lvl6pPr>
            <a:lvl7pPr marL="17562343" indent="0">
              <a:buNone/>
              <a:defRPr sz="10245" b="1"/>
            </a:lvl7pPr>
            <a:lvl8pPr marL="20489400" indent="0">
              <a:buNone/>
              <a:defRPr sz="10245" b="1"/>
            </a:lvl8pPr>
            <a:lvl9pPr marL="23416455" indent="0">
              <a:buNone/>
              <a:defRPr sz="10245" b="1"/>
            </a:lvl9pPr>
          </a:lstStyle>
          <a:p>
            <a:pPr lvl="0"/>
            <a:r>
              <a:rPr lang="en-US" smtClean="0"/>
              <a:t>Click to edit Master text styles</a:t>
            </a:r>
          </a:p>
        </p:txBody>
      </p:sp>
      <p:sp>
        <p:nvSpPr>
          <p:cNvPr id="4" name="Content Placeholder 3"/>
          <p:cNvSpPr>
            <a:spLocks noGrp="1"/>
          </p:cNvSpPr>
          <p:nvPr>
            <p:ph sz="half" idx="2"/>
          </p:nvPr>
        </p:nvSpPr>
        <p:spPr>
          <a:xfrm>
            <a:off x="2194562" y="10439404"/>
            <a:ext cx="19392903" cy="18966182"/>
          </a:xfrm>
        </p:spPr>
        <p:txBody>
          <a:bodyPr/>
          <a:lstStyle>
            <a:lvl1pPr>
              <a:defRPr sz="15365"/>
            </a:lvl1pPr>
            <a:lvl2pPr>
              <a:defRPr sz="12805"/>
            </a:lvl2pPr>
            <a:lvl3pPr>
              <a:defRPr sz="11525"/>
            </a:lvl3pPr>
            <a:lvl4pPr>
              <a:defRPr sz="10245"/>
            </a:lvl4pPr>
            <a:lvl5pPr>
              <a:defRPr sz="10245"/>
            </a:lvl5pPr>
            <a:lvl6pPr>
              <a:defRPr sz="10245"/>
            </a:lvl6pPr>
            <a:lvl7pPr>
              <a:defRPr sz="10245"/>
            </a:lvl7pPr>
            <a:lvl8pPr>
              <a:defRPr sz="10245"/>
            </a:lvl8pPr>
            <a:lvl9pPr>
              <a:defRPr sz="1024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9" y="7368546"/>
            <a:ext cx="19400520" cy="3070858"/>
          </a:xfrm>
        </p:spPr>
        <p:txBody>
          <a:bodyPr anchor="b"/>
          <a:lstStyle>
            <a:lvl1pPr marL="0" indent="0">
              <a:buNone/>
              <a:defRPr sz="15365" b="1"/>
            </a:lvl1pPr>
            <a:lvl2pPr marL="2927061" indent="0">
              <a:buNone/>
              <a:defRPr sz="12805" b="1"/>
            </a:lvl2pPr>
            <a:lvl3pPr marL="5854112" indent="0">
              <a:buNone/>
              <a:defRPr sz="11525" b="1"/>
            </a:lvl3pPr>
            <a:lvl4pPr marL="8781169" indent="0">
              <a:buNone/>
              <a:defRPr sz="10245" b="1"/>
            </a:lvl4pPr>
            <a:lvl5pPr marL="11708231" indent="0">
              <a:buNone/>
              <a:defRPr sz="10245" b="1"/>
            </a:lvl5pPr>
            <a:lvl6pPr marL="14635288" indent="0">
              <a:buNone/>
              <a:defRPr sz="10245" b="1"/>
            </a:lvl6pPr>
            <a:lvl7pPr marL="17562343" indent="0">
              <a:buNone/>
              <a:defRPr sz="10245" b="1"/>
            </a:lvl7pPr>
            <a:lvl8pPr marL="20489400" indent="0">
              <a:buNone/>
              <a:defRPr sz="10245" b="1"/>
            </a:lvl8pPr>
            <a:lvl9pPr marL="23416455" indent="0">
              <a:buNone/>
              <a:defRPr sz="10245" b="1"/>
            </a:lvl9pPr>
          </a:lstStyle>
          <a:p>
            <a:pPr lvl="0"/>
            <a:r>
              <a:rPr lang="en-US" smtClean="0"/>
              <a:t>Click to edit Master text styles</a:t>
            </a:r>
          </a:p>
        </p:txBody>
      </p:sp>
      <p:sp>
        <p:nvSpPr>
          <p:cNvPr id="6" name="Content Placeholder 5"/>
          <p:cNvSpPr>
            <a:spLocks noGrp="1"/>
          </p:cNvSpPr>
          <p:nvPr>
            <p:ph sz="quarter" idx="4"/>
          </p:nvPr>
        </p:nvSpPr>
        <p:spPr>
          <a:xfrm>
            <a:off x="22296129" y="10439404"/>
            <a:ext cx="19400520" cy="18966182"/>
          </a:xfrm>
        </p:spPr>
        <p:txBody>
          <a:bodyPr/>
          <a:lstStyle>
            <a:lvl1pPr>
              <a:defRPr sz="15365"/>
            </a:lvl1pPr>
            <a:lvl2pPr>
              <a:defRPr sz="12805"/>
            </a:lvl2pPr>
            <a:lvl3pPr>
              <a:defRPr sz="11525"/>
            </a:lvl3pPr>
            <a:lvl4pPr>
              <a:defRPr sz="10245"/>
            </a:lvl4pPr>
            <a:lvl5pPr>
              <a:defRPr sz="10245"/>
            </a:lvl5pPr>
            <a:lvl6pPr>
              <a:defRPr sz="10245"/>
            </a:lvl6pPr>
            <a:lvl7pPr>
              <a:defRPr sz="10245"/>
            </a:lvl7pPr>
            <a:lvl8pPr>
              <a:defRPr sz="10245"/>
            </a:lvl8pPr>
            <a:lvl9pPr>
              <a:defRPr sz="1024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92240-74E7-7348-9D0E-A3C33F181B7A}" type="datetimeFigureOut">
              <a:rPr lang="en-US" smtClean="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F1500C-2D4A-B44F-A2FC-8DC2CFE8A6AC}" type="slidenum">
              <a:rPr lang="en-US" smtClean="0"/>
              <a:t>‹#›</a:t>
            </a:fld>
            <a:endParaRPr lang="en-US" dirty="0"/>
          </a:p>
        </p:txBody>
      </p:sp>
    </p:spTree>
    <p:extLst>
      <p:ext uri="{BB962C8B-B14F-4D97-AF65-F5344CB8AC3E}">
        <p14:creationId xmlns:p14="http://schemas.microsoft.com/office/powerpoint/2010/main" val="246965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92240-74E7-7348-9D0E-A3C33F181B7A}" type="datetimeFigureOut">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F1500C-2D4A-B44F-A2FC-8DC2CFE8A6AC}" type="slidenum">
              <a:rPr lang="en-US" smtClean="0"/>
              <a:t>‹#›</a:t>
            </a:fld>
            <a:endParaRPr lang="en-US" dirty="0"/>
          </a:p>
        </p:txBody>
      </p:sp>
    </p:spTree>
    <p:extLst>
      <p:ext uri="{BB962C8B-B14F-4D97-AF65-F5344CB8AC3E}">
        <p14:creationId xmlns:p14="http://schemas.microsoft.com/office/powerpoint/2010/main" val="36452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92240-74E7-7348-9D0E-A3C33F181B7A}" type="datetimeFigureOut">
              <a:rPr lang="en-US" smtClean="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F1500C-2D4A-B44F-A2FC-8DC2CFE8A6AC}" type="slidenum">
              <a:rPr lang="en-US" smtClean="0"/>
              <a:t>‹#›</a:t>
            </a:fld>
            <a:endParaRPr lang="en-US" dirty="0"/>
          </a:p>
        </p:txBody>
      </p:sp>
    </p:spTree>
    <p:extLst>
      <p:ext uri="{BB962C8B-B14F-4D97-AF65-F5344CB8AC3E}">
        <p14:creationId xmlns:p14="http://schemas.microsoft.com/office/powerpoint/2010/main" val="414018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12805" b="1"/>
            </a:lvl1pPr>
          </a:lstStyle>
          <a:p>
            <a:r>
              <a:rPr lang="en-US" smtClean="0"/>
              <a:t>Click to edit Master title style</a:t>
            </a:r>
            <a:endParaRPr lang="en-US"/>
          </a:p>
        </p:txBody>
      </p:sp>
      <p:sp>
        <p:nvSpPr>
          <p:cNvPr id="3" name="Content Placeholder 2"/>
          <p:cNvSpPr>
            <a:spLocks noGrp="1"/>
          </p:cNvSpPr>
          <p:nvPr>
            <p:ph idx="1"/>
          </p:nvPr>
        </p:nvSpPr>
        <p:spPr>
          <a:xfrm>
            <a:off x="17160240" y="1310660"/>
            <a:ext cx="24536400" cy="28094943"/>
          </a:xfrm>
        </p:spPr>
        <p:txBody>
          <a:bodyPr/>
          <a:lstStyle>
            <a:lvl1pPr>
              <a:defRPr sz="20485"/>
            </a:lvl1pPr>
            <a:lvl2pPr>
              <a:defRPr sz="17925"/>
            </a:lvl2pPr>
            <a:lvl3pPr>
              <a:defRPr sz="15365"/>
            </a:lvl3pPr>
            <a:lvl4pPr>
              <a:defRPr sz="12805"/>
            </a:lvl4pPr>
            <a:lvl5pPr>
              <a:defRPr sz="12805"/>
            </a:lvl5pPr>
            <a:lvl6pPr>
              <a:defRPr sz="12805"/>
            </a:lvl6pPr>
            <a:lvl7pPr>
              <a:defRPr sz="12805"/>
            </a:lvl7pPr>
            <a:lvl8pPr>
              <a:defRPr sz="12805"/>
            </a:lvl8pPr>
            <a:lvl9pPr>
              <a:defRPr sz="128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71" y="6888500"/>
            <a:ext cx="14439903" cy="22517103"/>
          </a:xfrm>
        </p:spPr>
        <p:txBody>
          <a:bodyPr/>
          <a:lstStyle>
            <a:lvl1pPr marL="0" indent="0">
              <a:buNone/>
              <a:defRPr sz="8965"/>
            </a:lvl1pPr>
            <a:lvl2pPr marL="2927061" indent="0">
              <a:buNone/>
              <a:defRPr sz="7681"/>
            </a:lvl2pPr>
            <a:lvl3pPr marL="5854112" indent="0">
              <a:buNone/>
              <a:defRPr sz="6401"/>
            </a:lvl3pPr>
            <a:lvl4pPr marL="8781169" indent="0">
              <a:buNone/>
              <a:defRPr sz="5760"/>
            </a:lvl4pPr>
            <a:lvl5pPr marL="11708231" indent="0">
              <a:buNone/>
              <a:defRPr sz="5760"/>
            </a:lvl5pPr>
            <a:lvl6pPr marL="14635288" indent="0">
              <a:buNone/>
              <a:defRPr sz="5760"/>
            </a:lvl6pPr>
            <a:lvl7pPr marL="17562343" indent="0">
              <a:buNone/>
              <a:defRPr sz="5760"/>
            </a:lvl7pPr>
            <a:lvl8pPr marL="20489400" indent="0">
              <a:buNone/>
              <a:defRPr sz="5760"/>
            </a:lvl8pPr>
            <a:lvl9pPr marL="23416455" indent="0">
              <a:buNone/>
              <a:defRPr sz="57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92240-74E7-7348-9D0E-A3C33F181B7A}"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F1500C-2D4A-B44F-A2FC-8DC2CFE8A6AC}" type="slidenum">
              <a:rPr lang="en-US" smtClean="0"/>
              <a:t>‹#›</a:t>
            </a:fld>
            <a:endParaRPr lang="en-US" dirty="0"/>
          </a:p>
        </p:txBody>
      </p:sp>
    </p:spTree>
    <p:extLst>
      <p:ext uri="{BB962C8B-B14F-4D97-AF65-F5344CB8AC3E}">
        <p14:creationId xmlns:p14="http://schemas.microsoft.com/office/powerpoint/2010/main" val="96309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3"/>
            <a:ext cx="26334720" cy="2720343"/>
          </a:xfrm>
        </p:spPr>
        <p:txBody>
          <a:bodyPr anchor="b"/>
          <a:lstStyle>
            <a:lvl1pPr algn="l">
              <a:defRPr sz="12805"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20485"/>
            </a:lvl1pPr>
            <a:lvl2pPr marL="2927061" indent="0">
              <a:buNone/>
              <a:defRPr sz="17925"/>
            </a:lvl2pPr>
            <a:lvl3pPr marL="5854112" indent="0">
              <a:buNone/>
              <a:defRPr sz="15365"/>
            </a:lvl3pPr>
            <a:lvl4pPr marL="8781169" indent="0">
              <a:buNone/>
              <a:defRPr sz="12805"/>
            </a:lvl4pPr>
            <a:lvl5pPr marL="11708231" indent="0">
              <a:buNone/>
              <a:defRPr sz="12805"/>
            </a:lvl5pPr>
            <a:lvl6pPr marL="14635288" indent="0">
              <a:buNone/>
              <a:defRPr sz="12805"/>
            </a:lvl6pPr>
            <a:lvl7pPr marL="17562343" indent="0">
              <a:buNone/>
              <a:defRPr sz="12805"/>
            </a:lvl7pPr>
            <a:lvl8pPr marL="20489400" indent="0">
              <a:buNone/>
              <a:defRPr sz="12805"/>
            </a:lvl8pPr>
            <a:lvl9pPr marL="23416455" indent="0">
              <a:buNone/>
              <a:defRPr sz="12805"/>
            </a:lvl9pPr>
          </a:lstStyle>
          <a:p>
            <a:endParaRPr lang="en-US" dirty="0"/>
          </a:p>
        </p:txBody>
      </p:sp>
      <p:sp>
        <p:nvSpPr>
          <p:cNvPr id="4" name="Text Placeholder 3"/>
          <p:cNvSpPr>
            <a:spLocks noGrp="1"/>
          </p:cNvSpPr>
          <p:nvPr>
            <p:ph type="body" sz="half" idx="2"/>
          </p:nvPr>
        </p:nvSpPr>
        <p:spPr>
          <a:xfrm>
            <a:off x="8602983" y="25763226"/>
            <a:ext cx="26334720" cy="3863337"/>
          </a:xfrm>
        </p:spPr>
        <p:txBody>
          <a:bodyPr/>
          <a:lstStyle>
            <a:lvl1pPr marL="0" indent="0">
              <a:buNone/>
              <a:defRPr sz="8965"/>
            </a:lvl1pPr>
            <a:lvl2pPr marL="2927061" indent="0">
              <a:buNone/>
              <a:defRPr sz="7681"/>
            </a:lvl2pPr>
            <a:lvl3pPr marL="5854112" indent="0">
              <a:buNone/>
              <a:defRPr sz="6401"/>
            </a:lvl3pPr>
            <a:lvl4pPr marL="8781169" indent="0">
              <a:buNone/>
              <a:defRPr sz="5760"/>
            </a:lvl4pPr>
            <a:lvl5pPr marL="11708231" indent="0">
              <a:buNone/>
              <a:defRPr sz="5760"/>
            </a:lvl5pPr>
            <a:lvl6pPr marL="14635288" indent="0">
              <a:buNone/>
              <a:defRPr sz="5760"/>
            </a:lvl6pPr>
            <a:lvl7pPr marL="17562343" indent="0">
              <a:buNone/>
              <a:defRPr sz="5760"/>
            </a:lvl7pPr>
            <a:lvl8pPr marL="20489400" indent="0">
              <a:buNone/>
              <a:defRPr sz="5760"/>
            </a:lvl8pPr>
            <a:lvl9pPr marL="23416455" indent="0">
              <a:buNone/>
              <a:defRPr sz="57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92240-74E7-7348-9D0E-A3C33F181B7A}"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F1500C-2D4A-B44F-A2FC-8DC2CFE8A6AC}" type="slidenum">
              <a:rPr lang="en-US" smtClean="0"/>
              <a:t>‹#›</a:t>
            </a:fld>
            <a:endParaRPr lang="en-US" dirty="0"/>
          </a:p>
        </p:txBody>
      </p:sp>
    </p:spTree>
    <p:extLst>
      <p:ext uri="{BB962C8B-B14F-4D97-AF65-F5344CB8AC3E}">
        <p14:creationId xmlns:p14="http://schemas.microsoft.com/office/powerpoint/2010/main" val="129727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8"/>
            <a:ext cx="39502080" cy="21724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97"/>
            <a:ext cx="10241280" cy="1752600"/>
          </a:xfrm>
          <a:prstGeom prst="rect">
            <a:avLst/>
          </a:prstGeom>
        </p:spPr>
        <p:txBody>
          <a:bodyPr vert="horz" lIns="91440" tIns="45720" rIns="91440" bIns="45720" rtlCol="0" anchor="ctr"/>
          <a:lstStyle>
            <a:lvl1pPr algn="l">
              <a:defRPr sz="7681">
                <a:solidFill>
                  <a:schemeClr val="tx1">
                    <a:tint val="75000"/>
                  </a:schemeClr>
                </a:solidFill>
              </a:defRPr>
            </a:lvl1pPr>
          </a:lstStyle>
          <a:p>
            <a:fld id="{1B792240-74E7-7348-9D0E-A3C33F181B7A}" type="datetimeFigureOut">
              <a:rPr lang="en-US" smtClean="0"/>
              <a:t>1/27/2020</a:t>
            </a:fld>
            <a:endParaRPr lang="en-US" dirty="0"/>
          </a:p>
        </p:txBody>
      </p:sp>
      <p:sp>
        <p:nvSpPr>
          <p:cNvPr id="5" name="Footer Placeholder 4"/>
          <p:cNvSpPr>
            <a:spLocks noGrp="1"/>
          </p:cNvSpPr>
          <p:nvPr>
            <p:ph type="ftr" sz="quarter" idx="3"/>
          </p:nvPr>
        </p:nvSpPr>
        <p:spPr>
          <a:xfrm>
            <a:off x="14996160" y="30510497"/>
            <a:ext cx="13898880" cy="1752600"/>
          </a:xfrm>
          <a:prstGeom prst="rect">
            <a:avLst/>
          </a:prstGeom>
        </p:spPr>
        <p:txBody>
          <a:bodyPr vert="horz" lIns="91440" tIns="45720" rIns="91440" bIns="45720" rtlCol="0" anchor="ctr"/>
          <a:lstStyle>
            <a:lvl1pPr algn="ctr">
              <a:defRPr sz="768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97"/>
            <a:ext cx="10241280" cy="1752600"/>
          </a:xfrm>
          <a:prstGeom prst="rect">
            <a:avLst/>
          </a:prstGeom>
        </p:spPr>
        <p:txBody>
          <a:bodyPr vert="horz" lIns="91440" tIns="45720" rIns="91440" bIns="45720" rtlCol="0" anchor="ctr"/>
          <a:lstStyle>
            <a:lvl1pPr algn="r">
              <a:defRPr sz="7681">
                <a:solidFill>
                  <a:schemeClr val="tx1">
                    <a:tint val="75000"/>
                  </a:schemeClr>
                </a:solidFill>
              </a:defRPr>
            </a:lvl1pPr>
          </a:lstStyle>
          <a:p>
            <a:fld id="{C2F1500C-2D4A-B44F-A2FC-8DC2CFE8A6AC}" type="slidenum">
              <a:rPr lang="en-US" smtClean="0"/>
              <a:t>‹#›</a:t>
            </a:fld>
            <a:endParaRPr lang="en-US" dirty="0"/>
          </a:p>
        </p:txBody>
      </p:sp>
    </p:spTree>
    <p:extLst>
      <p:ext uri="{BB962C8B-B14F-4D97-AF65-F5344CB8AC3E}">
        <p14:creationId xmlns:p14="http://schemas.microsoft.com/office/powerpoint/2010/main" val="957642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27061" rtl="0" eaLnBrk="1" latinLnBrk="0" hangingPunct="1">
        <a:spcBef>
          <a:spcPct val="0"/>
        </a:spcBef>
        <a:buNone/>
        <a:defRPr sz="28172" kern="1200">
          <a:solidFill>
            <a:schemeClr val="tx1"/>
          </a:solidFill>
          <a:latin typeface="+mj-lt"/>
          <a:ea typeface="+mj-ea"/>
          <a:cs typeface="+mj-cs"/>
        </a:defRPr>
      </a:lvl1pPr>
    </p:titleStyle>
    <p:bodyStyle>
      <a:lvl1pPr marL="2195294" indent="-2195294" algn="l" defTabSz="2927061" rtl="0" eaLnBrk="1" latinLnBrk="0" hangingPunct="1">
        <a:spcBef>
          <a:spcPct val="20000"/>
        </a:spcBef>
        <a:buFont typeface="Arial"/>
        <a:buChar char="•"/>
        <a:defRPr sz="20485" kern="1200">
          <a:solidFill>
            <a:schemeClr val="tx1"/>
          </a:solidFill>
          <a:latin typeface="+mn-lt"/>
          <a:ea typeface="+mn-ea"/>
          <a:cs typeface="+mn-cs"/>
        </a:defRPr>
      </a:lvl1pPr>
      <a:lvl2pPr marL="4756468" indent="-1829411" algn="l" defTabSz="2927061" rtl="0" eaLnBrk="1" latinLnBrk="0" hangingPunct="1">
        <a:spcBef>
          <a:spcPct val="20000"/>
        </a:spcBef>
        <a:buFont typeface="Arial"/>
        <a:buChar char="–"/>
        <a:defRPr sz="17925" kern="1200">
          <a:solidFill>
            <a:schemeClr val="tx1"/>
          </a:solidFill>
          <a:latin typeface="+mn-lt"/>
          <a:ea typeface="+mn-ea"/>
          <a:cs typeface="+mn-cs"/>
        </a:defRPr>
      </a:lvl2pPr>
      <a:lvl3pPr marL="7317646" indent="-1463531" algn="l" defTabSz="2927061" rtl="0" eaLnBrk="1" latinLnBrk="0" hangingPunct="1">
        <a:spcBef>
          <a:spcPct val="20000"/>
        </a:spcBef>
        <a:buFont typeface="Arial"/>
        <a:buChar char="•"/>
        <a:defRPr sz="15365" kern="1200">
          <a:solidFill>
            <a:schemeClr val="tx1"/>
          </a:solidFill>
          <a:latin typeface="+mn-lt"/>
          <a:ea typeface="+mn-ea"/>
          <a:cs typeface="+mn-cs"/>
        </a:defRPr>
      </a:lvl3pPr>
      <a:lvl4pPr marL="10244697" indent="-1463531" algn="l" defTabSz="2927061" rtl="0" eaLnBrk="1" latinLnBrk="0" hangingPunct="1">
        <a:spcBef>
          <a:spcPct val="20000"/>
        </a:spcBef>
        <a:buFont typeface="Arial"/>
        <a:buChar char="–"/>
        <a:defRPr sz="12805" kern="1200">
          <a:solidFill>
            <a:schemeClr val="tx1"/>
          </a:solidFill>
          <a:latin typeface="+mn-lt"/>
          <a:ea typeface="+mn-ea"/>
          <a:cs typeface="+mn-cs"/>
        </a:defRPr>
      </a:lvl4pPr>
      <a:lvl5pPr marL="13171757" indent="-1463531" algn="l" defTabSz="2927061" rtl="0" eaLnBrk="1" latinLnBrk="0" hangingPunct="1">
        <a:spcBef>
          <a:spcPct val="20000"/>
        </a:spcBef>
        <a:buFont typeface="Arial"/>
        <a:buChar char="»"/>
        <a:defRPr sz="12805" kern="1200">
          <a:solidFill>
            <a:schemeClr val="tx1"/>
          </a:solidFill>
          <a:latin typeface="+mn-lt"/>
          <a:ea typeface="+mn-ea"/>
          <a:cs typeface="+mn-cs"/>
        </a:defRPr>
      </a:lvl5pPr>
      <a:lvl6pPr marL="16098816" indent="-1463531" algn="l" defTabSz="2927061" rtl="0" eaLnBrk="1" latinLnBrk="0" hangingPunct="1">
        <a:spcBef>
          <a:spcPct val="20000"/>
        </a:spcBef>
        <a:buFont typeface="Arial"/>
        <a:buChar char="•"/>
        <a:defRPr sz="12805" kern="1200">
          <a:solidFill>
            <a:schemeClr val="tx1"/>
          </a:solidFill>
          <a:latin typeface="+mn-lt"/>
          <a:ea typeface="+mn-ea"/>
          <a:cs typeface="+mn-cs"/>
        </a:defRPr>
      </a:lvl6pPr>
      <a:lvl7pPr marL="19025873" indent="-1463531" algn="l" defTabSz="2927061" rtl="0" eaLnBrk="1" latinLnBrk="0" hangingPunct="1">
        <a:spcBef>
          <a:spcPct val="20000"/>
        </a:spcBef>
        <a:buFont typeface="Arial"/>
        <a:buChar char="•"/>
        <a:defRPr sz="12805" kern="1200">
          <a:solidFill>
            <a:schemeClr val="tx1"/>
          </a:solidFill>
          <a:latin typeface="+mn-lt"/>
          <a:ea typeface="+mn-ea"/>
          <a:cs typeface="+mn-cs"/>
        </a:defRPr>
      </a:lvl7pPr>
      <a:lvl8pPr marL="21952931" indent="-1463531" algn="l" defTabSz="2927061" rtl="0" eaLnBrk="1" latinLnBrk="0" hangingPunct="1">
        <a:spcBef>
          <a:spcPct val="20000"/>
        </a:spcBef>
        <a:buFont typeface="Arial"/>
        <a:buChar char="•"/>
        <a:defRPr sz="12805" kern="1200">
          <a:solidFill>
            <a:schemeClr val="tx1"/>
          </a:solidFill>
          <a:latin typeface="+mn-lt"/>
          <a:ea typeface="+mn-ea"/>
          <a:cs typeface="+mn-cs"/>
        </a:defRPr>
      </a:lvl8pPr>
      <a:lvl9pPr marL="24879989" indent="-1463531" algn="l" defTabSz="2927061" rtl="0" eaLnBrk="1" latinLnBrk="0" hangingPunct="1">
        <a:spcBef>
          <a:spcPct val="20000"/>
        </a:spcBef>
        <a:buFont typeface="Arial"/>
        <a:buChar char="•"/>
        <a:defRPr sz="12805" kern="1200">
          <a:solidFill>
            <a:schemeClr val="tx1"/>
          </a:solidFill>
          <a:latin typeface="+mn-lt"/>
          <a:ea typeface="+mn-ea"/>
          <a:cs typeface="+mn-cs"/>
        </a:defRPr>
      </a:lvl9pPr>
    </p:bodyStyle>
    <p:otherStyle>
      <a:defPPr>
        <a:defRPr lang="en-US"/>
      </a:defPPr>
      <a:lvl1pPr marL="0" algn="l" defTabSz="2927061" rtl="0" eaLnBrk="1" latinLnBrk="0" hangingPunct="1">
        <a:defRPr sz="11525" kern="1200">
          <a:solidFill>
            <a:schemeClr val="tx1"/>
          </a:solidFill>
          <a:latin typeface="+mn-lt"/>
          <a:ea typeface="+mn-ea"/>
          <a:cs typeface="+mn-cs"/>
        </a:defRPr>
      </a:lvl1pPr>
      <a:lvl2pPr marL="2927061" algn="l" defTabSz="2927061" rtl="0" eaLnBrk="1" latinLnBrk="0" hangingPunct="1">
        <a:defRPr sz="11525" kern="1200">
          <a:solidFill>
            <a:schemeClr val="tx1"/>
          </a:solidFill>
          <a:latin typeface="+mn-lt"/>
          <a:ea typeface="+mn-ea"/>
          <a:cs typeface="+mn-cs"/>
        </a:defRPr>
      </a:lvl2pPr>
      <a:lvl3pPr marL="5854112" algn="l" defTabSz="2927061" rtl="0" eaLnBrk="1" latinLnBrk="0" hangingPunct="1">
        <a:defRPr sz="11525" kern="1200">
          <a:solidFill>
            <a:schemeClr val="tx1"/>
          </a:solidFill>
          <a:latin typeface="+mn-lt"/>
          <a:ea typeface="+mn-ea"/>
          <a:cs typeface="+mn-cs"/>
        </a:defRPr>
      </a:lvl3pPr>
      <a:lvl4pPr marL="8781169" algn="l" defTabSz="2927061" rtl="0" eaLnBrk="1" latinLnBrk="0" hangingPunct="1">
        <a:defRPr sz="11525" kern="1200">
          <a:solidFill>
            <a:schemeClr val="tx1"/>
          </a:solidFill>
          <a:latin typeface="+mn-lt"/>
          <a:ea typeface="+mn-ea"/>
          <a:cs typeface="+mn-cs"/>
        </a:defRPr>
      </a:lvl4pPr>
      <a:lvl5pPr marL="11708231" algn="l" defTabSz="2927061" rtl="0" eaLnBrk="1" latinLnBrk="0" hangingPunct="1">
        <a:defRPr sz="11525" kern="1200">
          <a:solidFill>
            <a:schemeClr val="tx1"/>
          </a:solidFill>
          <a:latin typeface="+mn-lt"/>
          <a:ea typeface="+mn-ea"/>
          <a:cs typeface="+mn-cs"/>
        </a:defRPr>
      </a:lvl5pPr>
      <a:lvl6pPr marL="14635288" algn="l" defTabSz="2927061" rtl="0" eaLnBrk="1" latinLnBrk="0" hangingPunct="1">
        <a:defRPr sz="11525" kern="1200">
          <a:solidFill>
            <a:schemeClr val="tx1"/>
          </a:solidFill>
          <a:latin typeface="+mn-lt"/>
          <a:ea typeface="+mn-ea"/>
          <a:cs typeface="+mn-cs"/>
        </a:defRPr>
      </a:lvl6pPr>
      <a:lvl7pPr marL="17562343" algn="l" defTabSz="2927061" rtl="0" eaLnBrk="1" latinLnBrk="0" hangingPunct="1">
        <a:defRPr sz="11525" kern="1200">
          <a:solidFill>
            <a:schemeClr val="tx1"/>
          </a:solidFill>
          <a:latin typeface="+mn-lt"/>
          <a:ea typeface="+mn-ea"/>
          <a:cs typeface="+mn-cs"/>
        </a:defRPr>
      </a:lvl7pPr>
      <a:lvl8pPr marL="20489400" algn="l" defTabSz="2927061" rtl="0" eaLnBrk="1" latinLnBrk="0" hangingPunct="1">
        <a:defRPr sz="11525" kern="1200">
          <a:solidFill>
            <a:schemeClr val="tx1"/>
          </a:solidFill>
          <a:latin typeface="+mn-lt"/>
          <a:ea typeface="+mn-ea"/>
          <a:cs typeface="+mn-cs"/>
        </a:defRPr>
      </a:lvl8pPr>
      <a:lvl9pPr marL="23416455" algn="l" defTabSz="2927061" rtl="0" eaLnBrk="1" latinLnBrk="0" hangingPunct="1">
        <a:defRPr sz="11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5.pn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6"/>
          <p:cNvSpPr>
            <a:spLocks noChangeArrowheads="1"/>
          </p:cNvSpPr>
          <p:nvPr/>
        </p:nvSpPr>
        <p:spPr bwMode="auto">
          <a:xfrm>
            <a:off x="-127568" y="0"/>
            <a:ext cx="44018768" cy="32918401"/>
          </a:xfrm>
          <a:prstGeom prst="rect">
            <a:avLst/>
          </a:prstGeom>
          <a:solidFill>
            <a:srgbClr val="000080"/>
          </a:solidFill>
          <a:ln w="9525">
            <a:solidFill>
              <a:schemeClr val="tx1"/>
            </a:solidFill>
            <a:miter lim="800000"/>
            <a:headEnd/>
            <a:tailEnd/>
          </a:ln>
        </p:spPr>
        <p:txBody>
          <a:bodyPr wrap="none" lIns="668339" tIns="334176" rIns="668339" bIns="334176" anchor="ctr"/>
          <a:lstStyle/>
          <a:p>
            <a:pPr defTabSz="32075670"/>
            <a:endParaRPr lang="en-US" sz="62743" dirty="0">
              <a:latin typeface="Calibri" charset="0"/>
            </a:endParaRPr>
          </a:p>
        </p:txBody>
      </p:sp>
      <p:sp>
        <p:nvSpPr>
          <p:cNvPr id="52" name="Rectangle 138"/>
          <p:cNvSpPr>
            <a:spLocks noChangeArrowheads="1"/>
          </p:cNvSpPr>
          <p:nvPr/>
        </p:nvSpPr>
        <p:spPr bwMode="auto">
          <a:xfrm>
            <a:off x="463095" y="5595328"/>
            <a:ext cx="10218019" cy="26429629"/>
          </a:xfrm>
          <a:prstGeom prst="rect">
            <a:avLst/>
          </a:prstGeom>
          <a:solidFill>
            <a:schemeClr val="bg1"/>
          </a:solidFill>
          <a:ln w="9525">
            <a:solidFill>
              <a:schemeClr val="tx1"/>
            </a:solidFill>
            <a:miter lim="800000"/>
            <a:headEnd/>
            <a:tailEnd/>
          </a:ln>
        </p:spPr>
        <p:txBody>
          <a:bodyPr wrap="none" lIns="668787" tIns="334395" rIns="668787" bIns="334395" anchor="ctr"/>
          <a:lstStyle/>
          <a:p>
            <a:pPr defTabSz="32075670"/>
            <a:endParaRPr lang="en-US" sz="62743" dirty="0">
              <a:latin typeface="Calibri" charset="0"/>
            </a:endParaRPr>
          </a:p>
        </p:txBody>
      </p:sp>
      <p:sp>
        <p:nvSpPr>
          <p:cNvPr id="7" name="AutoShape 107"/>
          <p:cNvSpPr>
            <a:spLocks noChangeArrowheads="1"/>
          </p:cNvSpPr>
          <p:nvPr/>
        </p:nvSpPr>
        <p:spPr bwMode="auto">
          <a:xfrm>
            <a:off x="190500" y="849960"/>
            <a:ext cx="43280303" cy="3851925"/>
          </a:xfrm>
          <a:prstGeom prst="roundRect">
            <a:avLst>
              <a:gd name="adj" fmla="val 16667"/>
            </a:avLst>
          </a:prstGeom>
          <a:solidFill>
            <a:schemeClr val="bg1"/>
          </a:solidFill>
          <a:ln w="9525">
            <a:solidFill>
              <a:schemeClr val="tx1"/>
            </a:solidFill>
            <a:round/>
            <a:headEnd/>
            <a:tailEnd/>
          </a:ln>
        </p:spPr>
        <p:txBody>
          <a:bodyPr wrap="none" lIns="668787" tIns="334395" rIns="668787" bIns="334395" anchor="ctr"/>
          <a:lstStyle/>
          <a:p>
            <a:pPr defTabSz="32075670"/>
            <a:endParaRPr lang="en-US" sz="62743" dirty="0">
              <a:latin typeface="Calibri" charset="0"/>
            </a:endParaRPr>
          </a:p>
        </p:txBody>
      </p:sp>
      <p:sp>
        <p:nvSpPr>
          <p:cNvPr id="5" name="Title 5"/>
          <p:cNvSpPr>
            <a:spLocks/>
          </p:cNvSpPr>
          <p:nvPr/>
        </p:nvSpPr>
        <p:spPr bwMode="auto">
          <a:xfrm>
            <a:off x="10378493" y="580526"/>
            <a:ext cx="23134214" cy="1435667"/>
          </a:xfrm>
          <a:prstGeom prst="rect">
            <a:avLst/>
          </a:prstGeom>
          <a:noFill/>
          <a:ln w="9525">
            <a:noFill/>
            <a:miter lim="800000"/>
            <a:headEnd/>
            <a:tailEnd/>
          </a:ln>
        </p:spPr>
        <p:txBody>
          <a:bodyPr lIns="668787" tIns="334395" rIns="668787" bIns="334395" anchor="ctr"/>
          <a:lstStyle/>
          <a:p>
            <a:pPr algn="ctr" defTabSz="32075670">
              <a:defRPr/>
            </a:pPr>
            <a:r>
              <a:rPr lang="en-US" sz="4500" b="1" dirty="0">
                <a:latin typeface="+mj-lt"/>
              </a:rPr>
              <a:t>Telehealth Delivery of Aural Rehabilitation: A Clinical Trial for Adult Cochlear Implant Users</a:t>
            </a:r>
          </a:p>
        </p:txBody>
      </p:sp>
      <p:sp>
        <p:nvSpPr>
          <p:cNvPr id="6" name="Subtitle 6"/>
          <p:cNvSpPr>
            <a:spLocks/>
          </p:cNvSpPr>
          <p:nvPr/>
        </p:nvSpPr>
        <p:spPr bwMode="auto">
          <a:xfrm>
            <a:off x="9445055" y="1725028"/>
            <a:ext cx="24745950" cy="2016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68787" tIns="334395" rIns="668787" bIns="334395"/>
          <a:lstStyle/>
          <a:p>
            <a:pPr algn="ctr" defTabSz="3333592">
              <a:lnSpc>
                <a:spcPct val="90000"/>
              </a:lnSpc>
              <a:spcBef>
                <a:spcPct val="20000"/>
              </a:spcBef>
            </a:pPr>
            <a:r>
              <a:rPr lang="en-US" sz="4000" dirty="0">
                <a:latin typeface="Calibri" charset="0"/>
              </a:rPr>
              <a:t>Claire </a:t>
            </a:r>
            <a:r>
              <a:rPr lang="en-US" sz="4000" dirty="0" smtClean="0">
                <a:latin typeface="Calibri" charset="0"/>
              </a:rPr>
              <a:t>Bernstein</a:t>
            </a:r>
            <a:r>
              <a:rPr lang="en-US" sz="4000" baseline="30000" dirty="0">
                <a:latin typeface="Calibri" charset="0"/>
              </a:rPr>
              <a:t>1</a:t>
            </a:r>
            <a:r>
              <a:rPr lang="en-US" sz="4000" dirty="0" smtClean="0">
                <a:latin typeface="Calibri" charset="0"/>
              </a:rPr>
              <a:t>, Diane Brewer</a:t>
            </a:r>
            <a:r>
              <a:rPr lang="en-US" sz="4000" baseline="30000" dirty="0">
                <a:latin typeface="Calibri" charset="0"/>
              </a:rPr>
              <a:t>2</a:t>
            </a:r>
            <a:r>
              <a:rPr lang="en-US" sz="4000" dirty="0" smtClean="0">
                <a:latin typeface="Calibri" charset="0"/>
              </a:rPr>
              <a:t>,    </a:t>
            </a:r>
            <a:endParaRPr lang="en-US" sz="4000" dirty="0">
              <a:latin typeface="Calibri" charset="0"/>
            </a:endParaRPr>
          </a:p>
          <a:p>
            <a:pPr algn="ctr" defTabSz="3333592">
              <a:lnSpc>
                <a:spcPct val="90000"/>
              </a:lnSpc>
              <a:spcBef>
                <a:spcPct val="20000"/>
              </a:spcBef>
            </a:pPr>
            <a:r>
              <a:rPr lang="en-US" sz="4000" dirty="0">
                <a:latin typeface="Calibri" charset="0"/>
              </a:rPr>
              <a:t> Cassandra Bosworth </a:t>
            </a:r>
            <a:r>
              <a:rPr lang="en-US" sz="4000" baseline="30000" dirty="0">
                <a:latin typeface="Calibri" charset="0"/>
              </a:rPr>
              <a:t>5</a:t>
            </a:r>
            <a:r>
              <a:rPr lang="en-US" sz="4000" dirty="0">
                <a:latin typeface="Calibri" charset="0"/>
              </a:rPr>
              <a:t>, </a:t>
            </a:r>
            <a:r>
              <a:rPr lang="en-US" sz="4000" dirty="0" err="1">
                <a:latin typeface="Calibri" charset="0"/>
              </a:rPr>
              <a:t>Karah</a:t>
            </a:r>
            <a:r>
              <a:rPr lang="en-US" sz="4000" dirty="0">
                <a:latin typeface="Calibri" charset="0"/>
              </a:rPr>
              <a:t> Gottschalk</a:t>
            </a:r>
            <a:r>
              <a:rPr lang="en-US" sz="4000" baseline="30000" dirty="0">
                <a:latin typeface="Calibri" charset="0"/>
              </a:rPr>
              <a:t>3</a:t>
            </a:r>
            <a:r>
              <a:rPr lang="en-US" sz="4000" dirty="0">
                <a:latin typeface="Calibri" charset="0"/>
              </a:rPr>
              <a:t>, Anne Olson</a:t>
            </a:r>
            <a:r>
              <a:rPr lang="en-US" sz="4000" baseline="30000" dirty="0">
                <a:latin typeface="Calibri" charset="0"/>
              </a:rPr>
              <a:t>3</a:t>
            </a:r>
            <a:r>
              <a:rPr lang="en-US" sz="4000" dirty="0">
                <a:latin typeface="Calibri" charset="0"/>
              </a:rPr>
              <a:t>, Keena Seward</a:t>
            </a:r>
            <a:r>
              <a:rPr lang="en-US" sz="4000" baseline="30000" dirty="0">
                <a:latin typeface="Calibri" charset="0"/>
              </a:rPr>
              <a:t>4</a:t>
            </a:r>
            <a:r>
              <a:rPr lang="en-US" sz="4000" dirty="0">
                <a:latin typeface="Calibri" charset="0"/>
              </a:rPr>
              <a:t>, Gina Stillitano</a:t>
            </a:r>
            <a:r>
              <a:rPr lang="en-US" sz="4000" baseline="30000" dirty="0">
                <a:latin typeface="Calibri" charset="0"/>
              </a:rPr>
              <a:t>6</a:t>
            </a:r>
            <a:r>
              <a:rPr lang="en-US" sz="4000" dirty="0">
                <a:latin typeface="Calibri" charset="0"/>
              </a:rPr>
              <a:t>, and Sarah Sydlowski</a:t>
            </a:r>
            <a:r>
              <a:rPr lang="en-US" sz="4000" baseline="30000" dirty="0">
                <a:latin typeface="Calibri" charset="0"/>
              </a:rPr>
              <a:t>6</a:t>
            </a:r>
            <a:r>
              <a:rPr lang="en-US" sz="4000" dirty="0">
                <a:latin typeface="Calibri" charset="0"/>
              </a:rPr>
              <a:t> </a:t>
            </a:r>
          </a:p>
          <a:p>
            <a:pPr algn="ctr" defTabSz="3333592">
              <a:lnSpc>
                <a:spcPct val="90000"/>
              </a:lnSpc>
              <a:spcBef>
                <a:spcPct val="20000"/>
              </a:spcBef>
            </a:pPr>
            <a:r>
              <a:rPr lang="en-US" sz="4000" dirty="0">
                <a:latin typeface="Calibri" charset="0"/>
              </a:rPr>
              <a:t> </a:t>
            </a:r>
          </a:p>
          <a:p>
            <a:pPr algn="ctr" defTabSz="3333592">
              <a:lnSpc>
                <a:spcPct val="90000"/>
              </a:lnSpc>
              <a:spcBef>
                <a:spcPct val="20000"/>
              </a:spcBef>
            </a:pPr>
            <a:r>
              <a:rPr lang="en-US" sz="2800" baseline="30000" dirty="0" smtClean="0">
                <a:latin typeface="Calibri" charset="0"/>
              </a:rPr>
              <a:t>1</a:t>
            </a:r>
            <a:r>
              <a:rPr lang="en-US" sz="2800" dirty="0" smtClean="0">
                <a:latin typeface="Calibri" charset="0"/>
              </a:rPr>
              <a:t>Gallaudet </a:t>
            </a:r>
            <a:r>
              <a:rPr lang="en-US" sz="2800" dirty="0">
                <a:latin typeface="Calibri" charset="0"/>
              </a:rPr>
              <a:t>University </a:t>
            </a:r>
            <a:r>
              <a:rPr lang="en-US" sz="2800" dirty="0" smtClean="0">
                <a:latin typeface="Calibri" charset="0"/>
              </a:rPr>
              <a:t>, </a:t>
            </a:r>
            <a:r>
              <a:rPr lang="en-US" sz="2800" baseline="30000" dirty="0">
                <a:latin typeface="Calibri" charset="0"/>
              </a:rPr>
              <a:t>2</a:t>
            </a:r>
            <a:r>
              <a:rPr lang="en-US" sz="2800" dirty="0" smtClean="0">
                <a:latin typeface="Calibri" charset="0"/>
              </a:rPr>
              <a:t>George </a:t>
            </a:r>
            <a:r>
              <a:rPr lang="en-US" sz="2800" dirty="0">
                <a:latin typeface="Calibri" charset="0"/>
              </a:rPr>
              <a:t>Washington </a:t>
            </a:r>
            <a:r>
              <a:rPr lang="en-US" sz="2800" dirty="0" smtClean="0">
                <a:latin typeface="Calibri" charset="0"/>
              </a:rPr>
              <a:t>University. </a:t>
            </a:r>
            <a:r>
              <a:rPr lang="en-US" sz="2800" baseline="30000" dirty="0">
                <a:latin typeface="Calibri" charset="0"/>
              </a:rPr>
              <a:t>3</a:t>
            </a:r>
            <a:r>
              <a:rPr lang="en-US" sz="2800" dirty="0">
                <a:latin typeface="Calibri" charset="0"/>
              </a:rPr>
              <a:t>University of Kentucky Health Sciences, </a:t>
            </a:r>
            <a:r>
              <a:rPr lang="en-US" sz="2800" baseline="30000" dirty="0">
                <a:latin typeface="Calibri" charset="0"/>
              </a:rPr>
              <a:t>4</a:t>
            </a:r>
            <a:r>
              <a:rPr lang="en-US" sz="2800" dirty="0">
                <a:latin typeface="Calibri" charset="0"/>
              </a:rPr>
              <a:t>University of Maryland, </a:t>
            </a:r>
            <a:r>
              <a:rPr lang="en-US" sz="2800" baseline="30000" dirty="0">
                <a:latin typeface="Calibri" charset="0"/>
              </a:rPr>
              <a:t>5</a:t>
            </a:r>
            <a:r>
              <a:rPr lang="en-US" sz="2800" dirty="0">
                <a:latin typeface="Calibri" charset="0"/>
              </a:rPr>
              <a:t>Columbia University, </a:t>
            </a:r>
            <a:r>
              <a:rPr lang="en-US" sz="2800" baseline="30000" dirty="0">
                <a:latin typeface="Calibri" charset="0"/>
              </a:rPr>
              <a:t>6</a:t>
            </a:r>
            <a:r>
              <a:rPr lang="en-US" sz="2800" dirty="0">
                <a:latin typeface="Calibri" charset="0"/>
              </a:rPr>
              <a:t>Cleveland Clinic </a:t>
            </a:r>
          </a:p>
        </p:txBody>
      </p:sp>
      <p:sp>
        <p:nvSpPr>
          <p:cNvPr id="10" name="TextBox 53"/>
          <p:cNvSpPr txBox="1">
            <a:spLocks noChangeArrowheads="1"/>
          </p:cNvSpPr>
          <p:nvPr/>
        </p:nvSpPr>
        <p:spPr bwMode="auto">
          <a:xfrm>
            <a:off x="578556" y="6769086"/>
            <a:ext cx="10114240" cy="7176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84827" tIns="292417" rIns="584827" bIns="292417">
            <a:spAutoFit/>
          </a:bodyPr>
          <a:lstStyle>
            <a:lvl1pPr defTabSz="4384675" eaLnBrk="0" hangingPunct="0">
              <a:defRPr sz="8600">
                <a:solidFill>
                  <a:schemeClr val="tx1"/>
                </a:solidFill>
                <a:latin typeface="Arial" charset="0"/>
                <a:ea typeface="ＭＳ Ｐゴシック" charset="0"/>
                <a:cs typeface="ＭＳ Ｐゴシック" charset="0"/>
              </a:defRPr>
            </a:lvl1pPr>
            <a:lvl2pPr marL="742950" indent="-285750" defTabSz="4384675" eaLnBrk="0" hangingPunct="0">
              <a:defRPr sz="8600">
                <a:solidFill>
                  <a:schemeClr val="tx1"/>
                </a:solidFill>
                <a:latin typeface="Arial" charset="0"/>
                <a:ea typeface="ＭＳ Ｐゴシック" charset="0"/>
              </a:defRPr>
            </a:lvl2pPr>
            <a:lvl3pPr marL="1143000" indent="-228600" defTabSz="4384675" eaLnBrk="0" hangingPunct="0">
              <a:defRPr sz="8600">
                <a:solidFill>
                  <a:schemeClr val="tx1"/>
                </a:solidFill>
                <a:latin typeface="Arial" charset="0"/>
                <a:ea typeface="ＭＳ Ｐゴシック" charset="0"/>
              </a:defRPr>
            </a:lvl3pPr>
            <a:lvl4pPr marL="1600200" indent="-228600" defTabSz="4384675" eaLnBrk="0" hangingPunct="0">
              <a:defRPr sz="8600">
                <a:solidFill>
                  <a:schemeClr val="tx1"/>
                </a:solidFill>
                <a:latin typeface="Arial" charset="0"/>
                <a:ea typeface="ＭＳ Ｐゴシック" charset="0"/>
              </a:defRPr>
            </a:lvl4pPr>
            <a:lvl5pPr marL="2057400" indent="-228600" defTabSz="4384675" eaLnBrk="0" hangingPunct="0">
              <a:defRPr sz="8600">
                <a:solidFill>
                  <a:schemeClr val="tx1"/>
                </a:solidFill>
                <a:latin typeface="Arial" charset="0"/>
                <a:ea typeface="ＭＳ Ｐゴシック" charset="0"/>
              </a:defRPr>
            </a:lvl5pPr>
            <a:lvl6pPr marL="2514600" indent="-228600" defTabSz="438467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467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467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467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2400" dirty="0" smtClean="0">
                <a:latin typeface="Calibri" charset="0"/>
              </a:rPr>
              <a:t>    Increasing </a:t>
            </a:r>
            <a:r>
              <a:rPr lang="en-US" sz="2400" dirty="0">
                <a:latin typeface="Calibri" charset="0"/>
              </a:rPr>
              <a:t>numbers of adults who receive cochlear implants achieve high levels of speech perception (Gandolfi et al., 2014) and quality of life (Capretta and Moberly, 2016).  For those who do not achieve such high levels of success, audiologic rehabilitation (AR) therapy may be warranted. There is evidence that brain plasticity through the lifespan could allow a listener to learn to code new auditory information provided by cochlear implantation (Fallon et al, 2008).  Short-term AR intervention may be able to take advantage of neuroplasticity to further improve the CI benefits. </a:t>
            </a:r>
          </a:p>
          <a:p>
            <a:pPr eaLnBrk="1" hangingPunct="1"/>
            <a:r>
              <a:rPr lang="en-US" sz="2400" dirty="0">
                <a:latin typeface="Calibri" charset="0"/>
              </a:rPr>
              <a:t>     Prior randomized controlled trial (RCT) showed statistically significant improvement in speech recognition and psychosocial measures for an AR treatment group as compared to a control group (Bernstein, Brewer 2017). While the study demonstrates the potential benefits of short-term AR, there remain problems of access to service due to limited availability of clinicians, mobility and travel issues or time away from work. The present study was designed to evaluate the effectiveness of an AR program delivered via a telehealth platform.</a:t>
            </a:r>
          </a:p>
          <a:p>
            <a:pPr eaLnBrk="1" hangingPunct="1"/>
            <a:endParaRPr lang="en-US" sz="2000" dirty="0">
              <a:latin typeface="Calibri" charset="0"/>
            </a:endParaRPr>
          </a:p>
        </p:txBody>
      </p:sp>
      <p:sp>
        <p:nvSpPr>
          <p:cNvPr id="11" name="Text Box 96"/>
          <p:cNvSpPr txBox="1">
            <a:spLocks noChangeArrowheads="1"/>
          </p:cNvSpPr>
          <p:nvPr/>
        </p:nvSpPr>
        <p:spPr bwMode="auto">
          <a:xfrm>
            <a:off x="502422" y="5607354"/>
            <a:ext cx="10221304" cy="1167764"/>
          </a:xfrm>
          <a:prstGeom prst="rect">
            <a:avLst/>
          </a:prstGeom>
          <a:solidFill>
            <a:schemeClr val="accent1"/>
          </a:solidFill>
          <a:ln w="9525">
            <a:noFill/>
            <a:miter lim="800000"/>
            <a:headEnd/>
            <a:tailEnd/>
          </a:ln>
        </p:spPr>
        <p:txBody>
          <a:bodyPr wrap="square" lIns="668787" tIns="334395" rIns="668787" bIns="334395">
            <a:spAutoFit/>
          </a:bodyPr>
          <a:lstStyle>
            <a:lvl1pPr defTabSz="1042988" eaLnBrk="0" hangingPunct="0">
              <a:defRPr sz="8600">
                <a:solidFill>
                  <a:schemeClr val="tx1"/>
                </a:solidFill>
                <a:latin typeface="Arial" charset="0"/>
                <a:ea typeface="ＭＳ Ｐゴシック" charset="0"/>
                <a:cs typeface="ＭＳ Ｐゴシック" charset="0"/>
              </a:defRPr>
            </a:lvl1pPr>
            <a:lvl2pPr marL="37931725" indent="-37474525" defTabSz="104298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spcBef>
                <a:spcPct val="50000"/>
              </a:spcBef>
              <a:defRPr/>
            </a:pPr>
            <a:r>
              <a:rPr lang="en-US" sz="3200" dirty="0">
                <a:effectLst>
                  <a:outerShdw blurRad="38100" dist="38100" dir="2700000" algn="tl">
                    <a:srgbClr val="FFFFFF"/>
                  </a:outerShdw>
                </a:effectLst>
                <a:latin typeface="Arial Black" charset="0"/>
              </a:rPr>
              <a:t>Background</a:t>
            </a:r>
          </a:p>
        </p:txBody>
      </p:sp>
      <p:sp>
        <p:nvSpPr>
          <p:cNvPr id="23" name="Text Box 162"/>
          <p:cNvSpPr txBox="1">
            <a:spLocks noChangeArrowheads="1"/>
          </p:cNvSpPr>
          <p:nvPr/>
        </p:nvSpPr>
        <p:spPr bwMode="auto">
          <a:xfrm>
            <a:off x="603838" y="14839494"/>
            <a:ext cx="10075393" cy="1745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84827" tIns="292417" rIns="584827" bIns="292417">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4387850"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7850"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7850"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7850"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2400" dirty="0">
                <a:latin typeface="Calibri" charset="0"/>
              </a:rPr>
              <a:t>      The study was designed to evaluate the effectiveness of an Aural Rehabilitation (AR) training protocol to improve outcomes for adult CI users  via telerehabilitation in a randomized controlled trial (RCT)</a:t>
            </a:r>
          </a:p>
        </p:txBody>
      </p:sp>
      <p:sp>
        <p:nvSpPr>
          <p:cNvPr id="25" name="Text Box 59"/>
          <p:cNvSpPr txBox="1">
            <a:spLocks noChangeArrowheads="1"/>
          </p:cNvSpPr>
          <p:nvPr/>
        </p:nvSpPr>
        <p:spPr bwMode="auto">
          <a:xfrm>
            <a:off x="603838" y="17559897"/>
            <a:ext cx="9936209" cy="8830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68339" tIns="334176" rIns="668339" bIns="334176">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4387850"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4387850"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4387850"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4387850"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lnSpc>
                <a:spcPct val="150000"/>
              </a:lnSpc>
            </a:pPr>
            <a:r>
              <a:rPr lang="en-US" sz="2800" b="1" u="sng" dirty="0">
                <a:latin typeface="Calibri" charset="0"/>
              </a:rPr>
              <a:t>Participant </a:t>
            </a:r>
            <a:r>
              <a:rPr lang="en-US" sz="2800" b="1" u="sng" dirty="0" smtClean="0">
                <a:latin typeface="Calibri" charset="0"/>
              </a:rPr>
              <a:t>Characteristics</a:t>
            </a:r>
          </a:p>
          <a:p>
            <a:pPr marL="342900" indent="-342900" eaLnBrk="1" hangingPunct="1">
              <a:buFont typeface="Arial" charset="0"/>
              <a:buChar char="•"/>
            </a:pPr>
            <a:r>
              <a:rPr lang="en-US" sz="2400" dirty="0" smtClean="0">
                <a:latin typeface="Calibri" charset="0"/>
              </a:rPr>
              <a:t>Twenty </a:t>
            </a:r>
            <a:r>
              <a:rPr lang="en-US" sz="2400" dirty="0">
                <a:latin typeface="Calibri" charset="0"/>
              </a:rPr>
              <a:t>four post-lingually deafened adult cochlear </a:t>
            </a:r>
            <a:r>
              <a:rPr lang="en-US" sz="2400" dirty="0" smtClean="0">
                <a:latin typeface="Calibri" charset="0"/>
              </a:rPr>
              <a:t>implant users </a:t>
            </a:r>
            <a:r>
              <a:rPr lang="en-US" sz="2400" dirty="0">
                <a:latin typeface="Calibri" charset="0"/>
              </a:rPr>
              <a:t>18 or </a:t>
            </a:r>
            <a:r>
              <a:rPr lang="en-US" sz="2400" dirty="0" smtClean="0">
                <a:latin typeface="Calibri" charset="0"/>
              </a:rPr>
              <a:t>older</a:t>
            </a:r>
          </a:p>
          <a:p>
            <a:pPr marL="342900" indent="-342900" eaLnBrk="1" hangingPunct="1">
              <a:buFont typeface="Arial" charset="0"/>
              <a:buChar char="•"/>
            </a:pPr>
            <a:r>
              <a:rPr lang="en-US" sz="2400" dirty="0" smtClean="0">
                <a:latin typeface="Calibri" charset="0"/>
              </a:rPr>
              <a:t>Between </a:t>
            </a:r>
            <a:r>
              <a:rPr lang="en-US" sz="2400" dirty="0">
                <a:latin typeface="Calibri" charset="0"/>
              </a:rPr>
              <a:t>three months and three years post-activation of the   cochlear implant </a:t>
            </a:r>
          </a:p>
          <a:p>
            <a:pPr marL="342900" indent="-342900" eaLnBrk="1" hangingPunct="1">
              <a:buFont typeface="Arial" charset="0"/>
              <a:buChar char="•"/>
            </a:pPr>
            <a:r>
              <a:rPr lang="en-US" sz="2400" dirty="0" smtClean="0">
                <a:latin typeface="Calibri" charset="0"/>
              </a:rPr>
              <a:t>No </a:t>
            </a:r>
            <a:r>
              <a:rPr lang="en-US" sz="2400" dirty="0">
                <a:latin typeface="Calibri" charset="0"/>
              </a:rPr>
              <a:t>aural rehabilitation therapy post-implantation </a:t>
            </a:r>
            <a:endParaRPr lang="en-US" sz="2400" dirty="0" smtClean="0">
              <a:latin typeface="Calibri" charset="0"/>
            </a:endParaRPr>
          </a:p>
          <a:p>
            <a:pPr marL="342900" indent="-342900" eaLnBrk="1" hangingPunct="1">
              <a:buFont typeface="Arial" charset="0"/>
              <a:buChar char="•"/>
            </a:pPr>
            <a:r>
              <a:rPr lang="en-US" sz="2400" dirty="0" smtClean="0">
                <a:latin typeface="Calibri" charset="0"/>
              </a:rPr>
              <a:t>Speech </a:t>
            </a:r>
            <a:r>
              <a:rPr lang="en-US" sz="2400" dirty="0">
                <a:latin typeface="Calibri" charset="0"/>
              </a:rPr>
              <a:t>tracking rate of at least 20 words per minute </a:t>
            </a:r>
            <a:endParaRPr lang="en-US" sz="2400" dirty="0" smtClean="0">
              <a:latin typeface="Calibri" charset="0"/>
            </a:endParaRPr>
          </a:p>
          <a:p>
            <a:pPr marL="342900" indent="-342900" eaLnBrk="1" hangingPunct="1">
              <a:buFont typeface="Arial" charset="0"/>
              <a:buChar char="•"/>
            </a:pPr>
            <a:r>
              <a:rPr lang="en-US" sz="2400" dirty="0" smtClean="0">
                <a:latin typeface="Calibri" charset="0"/>
              </a:rPr>
              <a:t>Sentence </a:t>
            </a:r>
            <a:r>
              <a:rPr lang="en-US" sz="2400" dirty="0">
                <a:latin typeface="Calibri" charset="0"/>
              </a:rPr>
              <a:t>recognition scores (CasperSent, AZBio) </a:t>
            </a:r>
            <a:r>
              <a:rPr lang="en-US" sz="2400" dirty="0" smtClean="0">
                <a:latin typeface="Calibri" charset="0"/>
              </a:rPr>
              <a:t>between </a:t>
            </a:r>
            <a:r>
              <a:rPr lang="en-US" sz="2400" dirty="0">
                <a:latin typeface="Calibri" charset="0"/>
              </a:rPr>
              <a:t>10% and </a:t>
            </a:r>
            <a:r>
              <a:rPr lang="en-US" sz="2400" dirty="0" smtClean="0">
                <a:latin typeface="Calibri" charset="0"/>
              </a:rPr>
              <a:t>85%</a:t>
            </a:r>
          </a:p>
          <a:p>
            <a:pPr marL="342900" indent="-342900" eaLnBrk="1" hangingPunct="1">
              <a:buFont typeface="Arial" charset="0"/>
              <a:buChar char="•"/>
            </a:pPr>
            <a:r>
              <a:rPr lang="en-US" sz="2400" dirty="0" smtClean="0">
                <a:latin typeface="Calibri" charset="0"/>
              </a:rPr>
              <a:t>English speaking</a:t>
            </a:r>
          </a:p>
          <a:p>
            <a:pPr marL="342900" indent="-342900" eaLnBrk="1" hangingPunct="1">
              <a:buFont typeface="Arial" charset="0"/>
              <a:buChar char="•"/>
            </a:pPr>
            <a:r>
              <a:rPr lang="en-US" sz="2400" dirty="0" smtClean="0">
                <a:latin typeface="Calibri" charset="0"/>
              </a:rPr>
              <a:t>Normal </a:t>
            </a:r>
            <a:r>
              <a:rPr lang="en-US" sz="2400" dirty="0">
                <a:latin typeface="Calibri" charset="0"/>
              </a:rPr>
              <a:t>cognitive function (Six Item Screener Callahan et al</a:t>
            </a:r>
            <a:r>
              <a:rPr lang="en-US" sz="2400" dirty="0" smtClean="0">
                <a:latin typeface="Calibri" charset="0"/>
              </a:rPr>
              <a:t>.,    </a:t>
            </a:r>
            <a:r>
              <a:rPr lang="en-US" sz="2400" dirty="0">
                <a:latin typeface="Calibri" charset="0"/>
              </a:rPr>
              <a:t>(2002)</a:t>
            </a:r>
            <a:r>
              <a:rPr lang="en-US" sz="2400" b="1" dirty="0">
                <a:latin typeface="Calibri" charset="0"/>
              </a:rPr>
              <a:t>    </a:t>
            </a:r>
          </a:p>
          <a:p>
            <a:pPr eaLnBrk="1" hangingPunct="1"/>
            <a:r>
              <a:rPr lang="en-US" sz="2400" b="1" dirty="0">
                <a:latin typeface="Calibri" charset="0"/>
              </a:rPr>
              <a:t>                                   </a:t>
            </a:r>
          </a:p>
          <a:p>
            <a:pPr algn="ctr" eaLnBrk="1" hangingPunct="1"/>
            <a:r>
              <a:rPr lang="en-US" sz="2800" b="1" u="sng" dirty="0">
                <a:latin typeface="Calibri" charset="0"/>
              </a:rPr>
              <a:t>Research Design                                                  </a:t>
            </a:r>
            <a:endParaRPr lang="en-US" sz="2800" u="sng" dirty="0">
              <a:latin typeface="Calibri" charset="0"/>
            </a:endParaRPr>
          </a:p>
          <a:p>
            <a:pPr eaLnBrk="1" hangingPunct="1"/>
            <a:r>
              <a:rPr lang="en-US" sz="2400" dirty="0">
                <a:latin typeface="Calibri" charset="0"/>
              </a:rPr>
              <a:t>     </a:t>
            </a:r>
            <a:r>
              <a:rPr lang="en-US" sz="2400" b="1" dirty="0">
                <a:latin typeface="Calibri" charset="0"/>
              </a:rPr>
              <a:t>Randomization Group</a:t>
            </a:r>
            <a:r>
              <a:rPr lang="en-US" sz="2400" dirty="0">
                <a:latin typeface="Calibri" charset="0"/>
              </a:rPr>
              <a:t>: Aural Rehabilitation Group or</a:t>
            </a:r>
          </a:p>
          <a:p>
            <a:pPr eaLnBrk="1" hangingPunct="1"/>
            <a:r>
              <a:rPr lang="en-US" sz="2400" dirty="0">
                <a:latin typeface="Calibri" charset="0"/>
              </a:rPr>
              <a:t>     A</a:t>
            </a:r>
            <a:r>
              <a:rPr lang="en-US" sz="2400" dirty="0" smtClean="0">
                <a:latin typeface="Calibri" charset="0"/>
              </a:rPr>
              <a:t>ctive </a:t>
            </a:r>
            <a:r>
              <a:rPr lang="en-US" sz="2400" dirty="0">
                <a:latin typeface="Calibri" charset="0"/>
              </a:rPr>
              <a:t>C</a:t>
            </a:r>
            <a:r>
              <a:rPr lang="en-US" sz="2400" dirty="0" smtClean="0">
                <a:latin typeface="Calibri" charset="0"/>
              </a:rPr>
              <a:t>ontrol Group</a:t>
            </a:r>
            <a:endParaRPr lang="en-US" sz="2400" dirty="0">
              <a:latin typeface="Calibri" charset="0"/>
            </a:endParaRPr>
          </a:p>
          <a:p>
            <a:pPr eaLnBrk="1" hangingPunct="1"/>
            <a:r>
              <a:rPr lang="en-US" sz="2400" dirty="0">
                <a:latin typeface="Calibri" charset="0"/>
              </a:rPr>
              <a:t>     </a:t>
            </a:r>
            <a:r>
              <a:rPr lang="en-US" sz="2400" b="1" dirty="0">
                <a:latin typeface="Calibri" charset="0"/>
              </a:rPr>
              <a:t>Assessments</a:t>
            </a:r>
            <a:r>
              <a:rPr lang="en-US" sz="2400" dirty="0">
                <a:latin typeface="Calibri" charset="0"/>
              </a:rPr>
              <a:t>: Three Sessions: Pre, Post -1 week, and </a:t>
            </a:r>
          </a:p>
          <a:p>
            <a:pPr eaLnBrk="1" hangingPunct="1"/>
            <a:r>
              <a:rPr lang="en-US" sz="2400" dirty="0">
                <a:latin typeface="Calibri" charset="0"/>
              </a:rPr>
              <a:t>     2 months post </a:t>
            </a:r>
          </a:p>
          <a:p>
            <a:pPr eaLnBrk="1" hangingPunct="1"/>
            <a:r>
              <a:rPr lang="en-US" sz="2400" dirty="0">
                <a:latin typeface="Calibri" charset="0"/>
              </a:rPr>
              <a:t>     </a:t>
            </a:r>
            <a:r>
              <a:rPr lang="en-US" sz="2400" b="1" dirty="0">
                <a:latin typeface="Calibri" charset="0"/>
              </a:rPr>
              <a:t>Treatment</a:t>
            </a:r>
            <a:r>
              <a:rPr lang="en-US" sz="2400" dirty="0">
                <a:latin typeface="Calibri" charset="0"/>
              </a:rPr>
              <a:t>: Six 90-minute individual sessions (see below)</a:t>
            </a:r>
          </a:p>
          <a:p>
            <a:pPr eaLnBrk="1" hangingPunct="1"/>
            <a:r>
              <a:rPr lang="en-US" sz="2400" dirty="0">
                <a:latin typeface="Calibri" charset="0"/>
              </a:rPr>
              <a:t>                               </a:t>
            </a:r>
            <a:endParaRPr lang="en-US" sz="2400" b="1" dirty="0">
              <a:latin typeface="Calibri" charset="0"/>
            </a:endParaRPr>
          </a:p>
          <a:p>
            <a:pPr algn="ctr" eaLnBrk="1" hangingPunct="1"/>
            <a:r>
              <a:rPr lang="en-US" sz="2800" b="1" u="sng" dirty="0">
                <a:latin typeface="Calibri" charset="0"/>
              </a:rPr>
              <a:t>Treatment Protocol</a:t>
            </a:r>
          </a:p>
        </p:txBody>
      </p:sp>
      <p:graphicFrame>
        <p:nvGraphicFramePr>
          <p:cNvPr id="26" name="Group 126"/>
          <p:cNvGraphicFramePr>
            <a:graphicFrameLocks noGrp="1"/>
          </p:cNvGraphicFramePr>
          <p:nvPr>
            <p:extLst>
              <p:ext uri="{D42A27DB-BD31-4B8C-83A1-F6EECF244321}">
                <p14:modId xmlns:p14="http://schemas.microsoft.com/office/powerpoint/2010/main" val="1137590663"/>
              </p:ext>
            </p:extLst>
          </p:nvPr>
        </p:nvGraphicFramePr>
        <p:xfrm>
          <a:off x="5502523" y="26192872"/>
          <a:ext cx="5147319" cy="5748516"/>
        </p:xfrm>
        <a:graphic>
          <a:graphicData uri="http://schemas.openxmlformats.org/drawingml/2006/table">
            <a:tbl>
              <a:tblPr/>
              <a:tblGrid>
                <a:gridCol w="5147319">
                  <a:extLst>
                    <a:ext uri="{9D8B030D-6E8A-4147-A177-3AD203B41FA5}">
                      <a16:colId xmlns:a16="http://schemas.microsoft.com/office/drawing/2014/main" val="20000"/>
                    </a:ext>
                  </a:extLst>
                </a:gridCol>
              </a:tblGrid>
              <a:tr h="913123">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mn-lt"/>
                          <a:ea typeface="ＭＳ Ｐゴシック" charset="0"/>
                          <a:cs typeface="ＭＳ Ｐゴシック" charset="0"/>
                        </a:rPr>
                        <a:t>Control Group (CT</a:t>
                      </a:r>
                      <a:r>
                        <a:rPr kumimoji="0" lang="en-US" sz="2000" b="1" i="0" u="none" strike="noStrike" cap="none" normalizeH="0" baseline="0" dirty="0" smtClean="0">
                          <a:ln>
                            <a:noFill/>
                          </a:ln>
                          <a:solidFill>
                            <a:schemeClr val="tx1"/>
                          </a:solidFill>
                          <a:effectLst/>
                          <a:latin typeface="Arial" charset="0"/>
                          <a:ea typeface="ＭＳ Ｐゴシック" charset="0"/>
                          <a:cs typeface="ＭＳ Ｐゴシック" charset="0"/>
                        </a:rPr>
                        <a:t>)</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407565" marR="407565" marT="348373" marB="3483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47469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0"/>
                          <a:cs typeface="ＭＳ Ｐゴシック" charset="0"/>
                        </a:rPr>
                        <a:t>Cognitive </a:t>
                      </a:r>
                      <a:r>
                        <a:rPr kumimoji="0" lang="en-US" sz="2000" b="1" i="0" u="none" strike="noStrike" cap="none" normalizeH="0" baseline="0" dirty="0">
                          <a:ln>
                            <a:noFill/>
                          </a:ln>
                          <a:solidFill>
                            <a:srgbClr val="000000"/>
                          </a:solidFill>
                          <a:effectLst/>
                          <a:latin typeface="+mn-lt"/>
                          <a:ea typeface="ＭＳ Ｐゴシック" charset="0"/>
                          <a:cs typeface="ＭＳ Ｐゴシック" charset="0"/>
                        </a:rPr>
                        <a:t>Training </a:t>
                      </a:r>
                      <a:r>
                        <a:rPr kumimoji="0" lang="en-US" sz="2000" b="1" i="0" u="none" strike="noStrike" cap="none" normalizeH="0" baseline="0" dirty="0" smtClean="0">
                          <a:ln>
                            <a:noFill/>
                          </a:ln>
                          <a:solidFill>
                            <a:srgbClr val="000000"/>
                          </a:solidFill>
                          <a:effectLst/>
                          <a:latin typeface="+mn-lt"/>
                          <a:ea typeface="ＭＳ Ｐゴシック" charset="0"/>
                          <a:cs typeface="ＭＳ Ｐゴシック" charset="0"/>
                        </a:rPr>
                        <a:t>Exercises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rgbClr val="000000"/>
                        </a:solidFill>
                        <a:effectLst/>
                        <a:latin typeface="+mn-l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mn-lt"/>
                          <a:ea typeface="ＭＳ Ｐゴシック" charset="0"/>
                        </a:rPr>
                        <a:t>    Choice </a:t>
                      </a:r>
                      <a:r>
                        <a:rPr kumimoji="0" lang="en-US" sz="2000" b="0" i="1" u="none" strike="noStrike" cap="none" normalizeH="0" baseline="0" dirty="0">
                          <a:ln>
                            <a:noFill/>
                          </a:ln>
                          <a:solidFill>
                            <a:srgbClr val="000000"/>
                          </a:solidFill>
                          <a:effectLst/>
                          <a:latin typeface="+mn-lt"/>
                          <a:ea typeface="ＭＳ Ｐゴシック" charset="0"/>
                        </a:rPr>
                        <a:t>of 3 </a:t>
                      </a:r>
                      <a:r>
                        <a:rPr kumimoji="0" lang="en-US" sz="2000" b="0" i="1" u="none" strike="noStrike" cap="none" normalizeH="0" baseline="0" dirty="0" smtClean="0">
                          <a:ln>
                            <a:noFill/>
                          </a:ln>
                          <a:solidFill>
                            <a:srgbClr val="000000"/>
                          </a:solidFill>
                          <a:effectLst/>
                          <a:latin typeface="+mn-lt"/>
                          <a:ea typeface="ＭＳ Ｐゴシック" charset="0"/>
                        </a:rPr>
                        <a:t>Activities:</a:t>
                      </a:r>
                      <a:endParaRPr kumimoji="0" lang="en-US" sz="2000" b="1" i="1" u="none" strike="noStrike" cap="none" normalizeH="0" baseline="0" dirty="0">
                        <a:ln>
                          <a:noFill/>
                        </a:ln>
                        <a:solidFill>
                          <a:srgbClr val="000000"/>
                        </a:solidFill>
                        <a:effectLst/>
                        <a:latin typeface="+mn-lt"/>
                        <a:ea typeface="ＭＳ Ｐゴシック" charset="0"/>
                      </a:endParaRPr>
                    </a:p>
                    <a:p>
                      <a:pPr marL="914400" marR="0" lvl="2"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Crossword </a:t>
                      </a:r>
                      <a:r>
                        <a:rPr kumimoji="0" lang="en-US" sz="2000" b="0" i="0" u="none" strike="noStrike" cap="none" normalizeH="0" baseline="0" dirty="0">
                          <a:ln>
                            <a:noFill/>
                          </a:ln>
                          <a:solidFill>
                            <a:srgbClr val="000000"/>
                          </a:solidFill>
                          <a:effectLst/>
                          <a:latin typeface="+mn-lt"/>
                          <a:ea typeface="ＭＳ Ｐゴシック" charset="0"/>
                        </a:rPr>
                        <a:t>Puzzles</a:t>
                      </a:r>
                      <a:endParaRPr kumimoji="0" lang="en-US" sz="2000" b="0" i="1" u="none" strike="noStrike" cap="none" normalizeH="0" baseline="0" dirty="0">
                        <a:ln>
                          <a:noFill/>
                        </a:ln>
                        <a:solidFill>
                          <a:srgbClr val="000000"/>
                        </a:solidFill>
                        <a:effectLst/>
                        <a:latin typeface="+mn-lt"/>
                        <a:ea typeface="ＭＳ Ｐゴシック" charset="0"/>
                      </a:endParaRPr>
                    </a:p>
                    <a:p>
                      <a:pPr marL="914400" marR="0" lvl="2"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Spot </a:t>
                      </a:r>
                      <a:r>
                        <a:rPr kumimoji="0" lang="en-US" sz="2000" b="0" i="0" u="none" strike="noStrike" cap="none" normalizeH="0" baseline="0" dirty="0">
                          <a:ln>
                            <a:noFill/>
                          </a:ln>
                          <a:solidFill>
                            <a:srgbClr val="000000"/>
                          </a:solidFill>
                          <a:effectLst/>
                          <a:latin typeface="+mn-lt"/>
                          <a:ea typeface="ＭＳ Ｐゴシック" charset="0"/>
                        </a:rPr>
                        <a:t>the Difference</a:t>
                      </a:r>
                    </a:p>
                    <a:p>
                      <a:pPr marL="914400" marR="0" lvl="2"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Ken-Ken</a:t>
                      </a:r>
                      <a:endParaRPr kumimoji="0" lang="en-US" sz="2000" b="0" i="0" u="none" strike="noStrike" cap="none" normalizeH="0" baseline="0" dirty="0">
                        <a:ln>
                          <a:noFill/>
                        </a:ln>
                        <a:solidFill>
                          <a:srgbClr val="000000"/>
                        </a:solidFill>
                        <a:effectLst/>
                        <a:latin typeface="+mn-lt"/>
                        <a:ea typeface="ＭＳ Ｐゴシック" charset="0"/>
                      </a:endParaRPr>
                    </a:p>
                    <a:p>
                      <a:pPr marL="914400" marR="0" lvl="2"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Word </a:t>
                      </a:r>
                      <a:r>
                        <a:rPr kumimoji="0" lang="en-US" sz="2000" b="0" i="0" u="none" strike="noStrike" cap="none" normalizeH="0" baseline="0" dirty="0">
                          <a:ln>
                            <a:noFill/>
                          </a:ln>
                          <a:solidFill>
                            <a:srgbClr val="000000"/>
                          </a:solidFill>
                          <a:effectLst/>
                          <a:latin typeface="+mn-lt"/>
                          <a:ea typeface="ＭＳ Ｐゴシック" charset="0"/>
                        </a:rPr>
                        <a:t>Searches</a:t>
                      </a:r>
                    </a:p>
                    <a:p>
                      <a:pPr marL="914400" marR="0" lvl="2"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Sudoku</a:t>
                      </a:r>
                    </a:p>
                    <a:p>
                      <a:pPr marL="914400" marR="0" lvl="2"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endParaRPr>
                    </a:p>
                  </a:txBody>
                  <a:tcPr marL="407565" marR="407565" marT="348373" marB="3483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 name="Group 126"/>
          <p:cNvGraphicFramePr>
            <a:graphicFrameLocks noGrp="1"/>
          </p:cNvGraphicFramePr>
          <p:nvPr>
            <p:extLst>
              <p:ext uri="{D42A27DB-BD31-4B8C-83A1-F6EECF244321}">
                <p14:modId xmlns:p14="http://schemas.microsoft.com/office/powerpoint/2010/main" val="3599784715"/>
              </p:ext>
            </p:extLst>
          </p:nvPr>
        </p:nvGraphicFramePr>
        <p:xfrm>
          <a:off x="511889" y="26192873"/>
          <a:ext cx="4959362" cy="5660092"/>
        </p:xfrm>
        <a:graphic>
          <a:graphicData uri="http://schemas.openxmlformats.org/drawingml/2006/table">
            <a:tbl>
              <a:tblPr/>
              <a:tblGrid>
                <a:gridCol w="4959362">
                  <a:extLst>
                    <a:ext uri="{9D8B030D-6E8A-4147-A177-3AD203B41FA5}">
                      <a16:colId xmlns:a16="http://schemas.microsoft.com/office/drawing/2014/main" val="20000"/>
                    </a:ext>
                  </a:extLst>
                </a:gridCol>
              </a:tblGrid>
              <a:tr h="829628">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mn-lt"/>
                          <a:ea typeface="ＭＳ Ｐゴシック" charset="0"/>
                          <a:cs typeface="ＭＳ Ｐゴシック" charset="0"/>
                        </a:rPr>
                        <a:t>Aural Rehabilitation Group (AR</a:t>
                      </a:r>
                      <a:r>
                        <a:rPr kumimoji="0" lang="en-US" sz="2000" b="1" i="0" u="none" strike="noStrike" cap="none" normalizeH="0" baseline="0" dirty="0" smtClean="0">
                          <a:ln>
                            <a:noFill/>
                          </a:ln>
                          <a:solidFill>
                            <a:schemeClr val="tx1"/>
                          </a:solidFill>
                          <a:effectLst/>
                          <a:latin typeface="Arial" charset="0"/>
                          <a:ea typeface="ＭＳ Ｐゴシック" charset="0"/>
                          <a:cs typeface="ＭＳ Ｐゴシック" charset="0"/>
                        </a:rPr>
                        <a:t>)</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407565" marR="407565" marT="348223" marB="3482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45915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0"/>
                          <a:cs typeface="ＭＳ Ｐゴシック" charset="0"/>
                        </a:rPr>
                        <a:t>Informational Counseling</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CI Orientation and Training</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Equipment and programs</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Assistive listening devices</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Telephone use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mn-lt"/>
                        <a:ea typeface="ＭＳ Ｐゴシック" charset="0"/>
                        <a:cs typeface="+mn-cs"/>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0"/>
                          <a:cs typeface="ＭＳ Ｐゴシック" charset="0"/>
                        </a:rPr>
                        <a:t>Communication Strategies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0"/>
                          <a:cs typeface="ＭＳ Ｐゴシック" charset="0"/>
                        </a:rPr>
                        <a:t>   Training</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ＭＳ Ｐゴシック" charset="0"/>
                          <a:cs typeface="ＭＳ Ｐゴシック" charset="0"/>
                        </a:rPr>
                        <a:t>Auditory Training</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Sentence identification</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Vowel &amp; consonant contrasts</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ea typeface="ＭＳ Ｐゴシック" charset="0"/>
                        </a:rPr>
                        <a:t>KTH Speech Tracking</a:t>
                      </a:r>
                    </a:p>
                  </a:txBody>
                  <a:tcPr marL="407565" marR="407565" marT="348223" marB="3482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 name="Text Box 96"/>
          <p:cNvSpPr txBox="1">
            <a:spLocks noChangeArrowheads="1"/>
          </p:cNvSpPr>
          <p:nvPr/>
        </p:nvSpPr>
        <p:spPr bwMode="auto">
          <a:xfrm>
            <a:off x="478972" y="16690149"/>
            <a:ext cx="10248307" cy="1106208"/>
          </a:xfrm>
          <a:prstGeom prst="rect">
            <a:avLst/>
          </a:prstGeom>
          <a:solidFill>
            <a:schemeClr val="accent1"/>
          </a:solidFill>
          <a:ln w="9525">
            <a:noFill/>
            <a:miter lim="800000"/>
            <a:headEnd/>
            <a:tailEnd/>
          </a:ln>
        </p:spPr>
        <p:txBody>
          <a:bodyPr wrap="square" lIns="668787" tIns="334395" rIns="668787" bIns="334395">
            <a:spAutoFit/>
          </a:bodyPr>
          <a:lstStyle>
            <a:lvl1pPr defTabSz="1042988" eaLnBrk="0" hangingPunct="0">
              <a:defRPr sz="8600">
                <a:solidFill>
                  <a:schemeClr val="tx1"/>
                </a:solidFill>
                <a:latin typeface="Arial" charset="0"/>
                <a:ea typeface="ＭＳ Ｐゴシック" charset="0"/>
                <a:cs typeface="ＭＳ Ｐゴシック" charset="0"/>
              </a:defRPr>
            </a:lvl1pPr>
            <a:lvl2pPr marL="37931725" indent="-37474525" defTabSz="104298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spcBef>
                <a:spcPct val="50000"/>
              </a:spcBef>
              <a:defRPr/>
            </a:pPr>
            <a:r>
              <a:rPr lang="en-US" sz="2800" dirty="0">
                <a:effectLst>
                  <a:outerShdw blurRad="38100" dist="38100" dir="2700000" algn="tl">
                    <a:srgbClr val="FFFFFF"/>
                  </a:outerShdw>
                </a:effectLst>
                <a:latin typeface="Arial Black" charset="0"/>
              </a:rPr>
              <a:t>Procedures</a:t>
            </a:r>
          </a:p>
        </p:txBody>
      </p:sp>
      <p:sp>
        <p:nvSpPr>
          <p:cNvPr id="34" name="Rectangle 138"/>
          <p:cNvSpPr>
            <a:spLocks noChangeArrowheads="1"/>
          </p:cNvSpPr>
          <p:nvPr/>
        </p:nvSpPr>
        <p:spPr bwMode="auto">
          <a:xfrm>
            <a:off x="11352689" y="5584480"/>
            <a:ext cx="10218019" cy="26429629"/>
          </a:xfrm>
          <a:prstGeom prst="rect">
            <a:avLst/>
          </a:prstGeom>
          <a:solidFill>
            <a:schemeClr val="bg1"/>
          </a:solidFill>
          <a:ln w="9525">
            <a:solidFill>
              <a:schemeClr val="tx1"/>
            </a:solidFill>
            <a:miter lim="800000"/>
            <a:headEnd/>
            <a:tailEnd/>
          </a:ln>
        </p:spPr>
        <p:txBody>
          <a:bodyPr wrap="none" lIns="668787" tIns="334395" rIns="668787" bIns="334395" anchor="ctr"/>
          <a:lstStyle/>
          <a:p>
            <a:pPr defTabSz="32075670"/>
            <a:endParaRPr lang="en-US" sz="1600" dirty="0">
              <a:latin typeface="Calibri" charset="0"/>
            </a:endParaRPr>
          </a:p>
        </p:txBody>
      </p:sp>
      <p:pic>
        <p:nvPicPr>
          <p:cNvPr id="36" name="Picture 35" descr="Screen Shot 2017-03-28 at 12.35.22 PM.png"/>
          <p:cNvPicPr/>
          <p:nvPr/>
        </p:nvPicPr>
        <p:blipFill rotWithShape="1">
          <a:blip r:embed="rId2">
            <a:extLst>
              <a:ext uri="{28A0092B-C50C-407E-A947-70E740481C1C}">
                <a14:useLocalDpi xmlns:a14="http://schemas.microsoft.com/office/drawing/2010/main" val="0"/>
              </a:ext>
            </a:extLst>
          </a:blip>
          <a:srcRect l="3704" t="15828"/>
          <a:stretch/>
        </p:blipFill>
        <p:spPr bwMode="auto">
          <a:xfrm>
            <a:off x="11350794" y="8945463"/>
            <a:ext cx="3183429" cy="2999943"/>
          </a:xfrm>
          <a:prstGeom prst="rect">
            <a:avLst/>
          </a:prstGeom>
          <a:ln>
            <a:noFill/>
          </a:ln>
          <a:extLst>
            <a:ext uri="{53640926-AAD7-44d8-BBD7-CCE9431645EC}">
              <a14:shadowObscured xmlns="" xmlns:a14="http://schemas.microsoft.com/office/drawing/2010/main"/>
            </a:ext>
          </a:extLst>
        </p:spPr>
      </p:pic>
      <p:pic>
        <p:nvPicPr>
          <p:cNvPr id="37" name="Picture 36"/>
          <p:cNvPicPr/>
          <p:nvPr/>
        </p:nvPicPr>
        <p:blipFill rotWithShape="1">
          <a:blip r:embed="rId3"/>
          <a:srcRect r="3459" b="11157"/>
          <a:stretch/>
        </p:blipFill>
        <p:spPr>
          <a:xfrm>
            <a:off x="18237514" y="8945463"/>
            <a:ext cx="3333191" cy="2977411"/>
          </a:xfrm>
          <a:prstGeom prst="rect">
            <a:avLst/>
          </a:prstGeom>
        </p:spPr>
      </p:pic>
      <p:pic>
        <p:nvPicPr>
          <p:cNvPr id="38" name="Picture 2" descr="C:\Users\Claire\Downloads\visyter_brochur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803" b="84975"/>
          <a:stretch/>
        </p:blipFill>
        <p:spPr bwMode="auto">
          <a:xfrm>
            <a:off x="11374557" y="6487303"/>
            <a:ext cx="10196149" cy="2042062"/>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Rectangle 38"/>
          <p:cNvSpPr/>
          <p:nvPr/>
        </p:nvSpPr>
        <p:spPr>
          <a:xfrm>
            <a:off x="14457869" y="8945464"/>
            <a:ext cx="4025231" cy="8402300"/>
          </a:xfrm>
          <a:prstGeom prst="rect">
            <a:avLst/>
          </a:prstGeom>
          <a:solidFill>
            <a:schemeClr val="tx2">
              <a:lumMod val="20000"/>
              <a:lumOff val="80000"/>
            </a:schemeClr>
          </a:solidFill>
        </p:spPr>
        <p:txBody>
          <a:bodyPr wrap="square">
            <a:spAutoFit/>
          </a:bodyPr>
          <a:lstStyle/>
          <a:p>
            <a:r>
              <a:rPr lang="en-US" sz="2000" b="1" dirty="0"/>
              <a:t>Versatile System</a:t>
            </a:r>
          </a:p>
          <a:p>
            <a:r>
              <a:rPr lang="en-US" sz="2000" dirty="0"/>
              <a:t>VISYTER is designed to be able to adjust to different bandwidths, ranging from the very fast new generation of Internet to residential broadband connections. The software platform is suitable for supporting low-volume services to homes, yet has the flexibility and capability of supporting high-volume enterprise-wide Telehealth services. The system is also designed to be open and extensible, thereby making it possible to work with various devices and software application to support Telehealth and collaborative applications.</a:t>
            </a:r>
          </a:p>
          <a:p>
            <a:r>
              <a:rPr lang="en-US" sz="2000" b="1" dirty="0"/>
              <a:t>Integrated Telehealth Apps</a:t>
            </a:r>
          </a:p>
          <a:p>
            <a:r>
              <a:rPr lang="en-US" sz="2000" dirty="0"/>
              <a:t>VISYTER is a secure integrated system that combines high-quality videoconferencing with access to electronic health records and other key tools in Telehealth such as stimuli presentation, remote multiple camera control, remote control of the display screen, and an eye contact teleprompter.</a:t>
            </a:r>
          </a:p>
        </p:txBody>
      </p:sp>
      <p:sp>
        <p:nvSpPr>
          <p:cNvPr id="40" name="TextBox 39"/>
          <p:cNvSpPr txBox="1"/>
          <p:nvPr/>
        </p:nvSpPr>
        <p:spPr>
          <a:xfrm>
            <a:off x="11799156" y="12137467"/>
            <a:ext cx="2286704" cy="400110"/>
          </a:xfrm>
          <a:prstGeom prst="rect">
            <a:avLst/>
          </a:prstGeom>
          <a:noFill/>
        </p:spPr>
        <p:txBody>
          <a:bodyPr wrap="square" rtlCol="0">
            <a:spAutoFit/>
          </a:bodyPr>
          <a:lstStyle/>
          <a:p>
            <a:r>
              <a:rPr lang="en-US" sz="2000" dirty="0"/>
              <a:t>Audiologist at Clinic</a:t>
            </a:r>
          </a:p>
        </p:txBody>
      </p:sp>
      <p:sp>
        <p:nvSpPr>
          <p:cNvPr id="41" name="TextBox 40"/>
          <p:cNvSpPr txBox="1"/>
          <p:nvPr/>
        </p:nvSpPr>
        <p:spPr>
          <a:xfrm>
            <a:off x="18608714" y="12131814"/>
            <a:ext cx="2590789" cy="400110"/>
          </a:xfrm>
          <a:prstGeom prst="rect">
            <a:avLst/>
          </a:prstGeom>
          <a:noFill/>
        </p:spPr>
        <p:txBody>
          <a:bodyPr wrap="square" rtlCol="0">
            <a:spAutoFit/>
          </a:bodyPr>
          <a:lstStyle/>
          <a:p>
            <a:r>
              <a:rPr lang="en-US" sz="2000" dirty="0"/>
              <a:t>Participant at Home</a:t>
            </a:r>
          </a:p>
        </p:txBody>
      </p:sp>
      <p:graphicFrame>
        <p:nvGraphicFramePr>
          <p:cNvPr id="42" name="Table 41"/>
          <p:cNvGraphicFramePr>
            <a:graphicFrameLocks noGrp="1"/>
          </p:cNvGraphicFramePr>
          <p:nvPr>
            <p:extLst>
              <p:ext uri="{D42A27DB-BD31-4B8C-83A1-F6EECF244321}">
                <p14:modId xmlns:p14="http://schemas.microsoft.com/office/powerpoint/2010/main" val="2314422496"/>
              </p:ext>
            </p:extLst>
          </p:nvPr>
        </p:nvGraphicFramePr>
        <p:xfrm>
          <a:off x="11370557" y="18660814"/>
          <a:ext cx="10218019" cy="9746651"/>
        </p:xfrm>
        <a:graphic>
          <a:graphicData uri="http://schemas.openxmlformats.org/drawingml/2006/table">
            <a:tbl>
              <a:tblPr/>
              <a:tblGrid>
                <a:gridCol w="3194823">
                  <a:extLst>
                    <a:ext uri="{9D8B030D-6E8A-4147-A177-3AD203B41FA5}">
                      <a16:colId xmlns:a16="http://schemas.microsoft.com/office/drawing/2014/main" val="20000"/>
                    </a:ext>
                  </a:extLst>
                </a:gridCol>
                <a:gridCol w="7023196">
                  <a:extLst>
                    <a:ext uri="{9D8B030D-6E8A-4147-A177-3AD203B41FA5}">
                      <a16:colId xmlns:a16="http://schemas.microsoft.com/office/drawing/2014/main" val="20001"/>
                    </a:ext>
                  </a:extLst>
                </a:gridCol>
              </a:tblGrid>
              <a:tr h="11060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mn-lt"/>
                          <a:ea typeface="ＭＳ Ｐゴシック" charset="0"/>
                          <a:cs typeface="ＭＳ Ｐゴシック" charset="0"/>
                        </a:rPr>
                        <a:t>Area</a:t>
                      </a:r>
                      <a:endParaRPr kumimoji="0" lang="en-US" sz="2800" b="1" i="0" u="none" strike="noStrike" cap="none" normalizeH="0" baseline="0" dirty="0">
                        <a:ln>
                          <a:noFill/>
                        </a:ln>
                        <a:solidFill>
                          <a:schemeClr val="tx1"/>
                        </a:solidFill>
                        <a:effectLst/>
                        <a:latin typeface="+mn-lt"/>
                        <a:ea typeface="ＭＳ Ｐゴシック" charset="0"/>
                        <a:cs typeface="ＭＳ Ｐゴシック" charset="0"/>
                      </a:endParaRPr>
                    </a:p>
                  </a:txBody>
                  <a:tcPr marL="407565" marR="407565" marT="348328" marB="3483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mn-lt"/>
                          <a:ea typeface="ＭＳ Ｐゴシック" charset="0"/>
                          <a:cs typeface="ＭＳ Ｐゴシック" charset="0"/>
                        </a:rPr>
                        <a:t>Measure</a:t>
                      </a:r>
                    </a:p>
                  </a:txBody>
                  <a:tcPr marL="407565" marR="407565" marT="348328" marB="3483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1262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ea typeface="ＭＳ Ｐゴシック" charset="0"/>
                          <a:cs typeface="ＭＳ Ｐゴシック" charset="0"/>
                        </a:rPr>
                        <a:t>     Speech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ea typeface="ＭＳ Ｐゴシック" charset="0"/>
                          <a:cs typeface="ＭＳ Ｐゴシック" charset="0"/>
                        </a:rPr>
                        <a:t>     Recognition</a:t>
                      </a:r>
                      <a:endParaRPr kumimoji="0" lang="en-US" sz="2400" b="0" i="0" u="none" strike="noStrike" cap="none" normalizeH="0" baseline="0" dirty="0">
                        <a:ln>
                          <a:noFill/>
                        </a:ln>
                        <a:solidFill>
                          <a:srgbClr val="000000"/>
                        </a:solidFill>
                        <a:effectLst/>
                        <a:latin typeface="+mn-lt"/>
                        <a:ea typeface="ＭＳ Ｐゴシック" charset="0"/>
                        <a:cs typeface="ＭＳ Ｐゴシック" charset="0"/>
                      </a:endParaRPr>
                    </a:p>
                  </a:txBody>
                  <a:tcPr marL="407565" marR="407565" marT="348328" marB="3483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err="1" smtClean="0">
                          <a:ln>
                            <a:noFill/>
                          </a:ln>
                          <a:solidFill>
                            <a:srgbClr val="000000"/>
                          </a:solidFill>
                          <a:effectLst/>
                          <a:latin typeface="+mn-lt"/>
                          <a:ea typeface="ＭＳ Ｐゴシック" charset="0"/>
                          <a:cs typeface="ＭＳ Ｐゴシック" charset="0"/>
                        </a:rPr>
                        <a:t>CasperSent</a:t>
                      </a:r>
                      <a:r>
                        <a:rPr kumimoji="0" lang="en-US" sz="2400" b="0" i="0" u="none" strike="noStrike" cap="none" normalizeH="0" baseline="0" dirty="0" smtClean="0">
                          <a:ln>
                            <a:noFill/>
                          </a:ln>
                          <a:solidFill>
                            <a:srgbClr val="000000"/>
                          </a:solidFill>
                          <a:effectLst/>
                          <a:latin typeface="+mn-lt"/>
                          <a:ea typeface="ＭＳ Ｐゴシック" charset="0"/>
                          <a:cs typeface="ＭＳ Ｐゴシック"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ea typeface="ＭＳ Ｐゴシック" charset="0"/>
                          <a:cs typeface="ＭＳ Ｐゴシック" charset="0"/>
                        </a:rPr>
                        <a:t>     (</a:t>
                      </a:r>
                      <a:r>
                        <a:rPr kumimoji="0" lang="en-US" sz="2400" b="0" i="0" u="none" strike="noStrike" cap="none" normalizeH="0" baseline="0" dirty="0">
                          <a:ln>
                            <a:noFill/>
                          </a:ln>
                          <a:solidFill>
                            <a:srgbClr val="000000"/>
                          </a:solidFill>
                          <a:effectLst/>
                          <a:latin typeface="+mn-lt"/>
                          <a:ea typeface="ＭＳ Ｐゴシック" charset="0"/>
                          <a:cs typeface="ＭＳ Ｐゴシック" charset="0"/>
                        </a:rPr>
                        <a:t>Boothroyd, 1987</a:t>
                      </a:r>
                      <a:r>
                        <a:rPr kumimoji="0" lang="en-US" sz="2400" b="0" i="0" u="none" strike="noStrike" cap="none" normalizeH="0" baseline="0" dirty="0" smtClean="0">
                          <a:ln>
                            <a:noFill/>
                          </a:ln>
                          <a:solidFill>
                            <a:srgbClr val="000000"/>
                          </a:solidFill>
                          <a:effectLst/>
                          <a:latin typeface="+mn-lt"/>
                          <a:ea typeface="ＭＳ Ｐゴシック" charset="0"/>
                          <a:cs typeface="ＭＳ Ｐゴシック" charset="0"/>
                        </a:rPr>
                        <a:t>)</a:t>
                      </a:r>
                    </a:p>
                    <a:p>
                      <a:pPr marL="0" marR="0" lvl="0" indent="0" algn="l" defTabSz="4572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mn-lt"/>
                          <a:ea typeface="ＭＳ Ｐゴシック" charset="0"/>
                          <a:cs typeface="ＭＳ Ｐゴシック" charset="0"/>
                        </a:rPr>
                        <a:t> AzBio Sentence Test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ea typeface="ＭＳ Ｐゴシック" charset="0"/>
                          <a:cs typeface="ＭＳ Ｐゴシック" charset="0"/>
                        </a:rPr>
                        <a:t>     (Spahr et al., 2012)</a:t>
                      </a:r>
                    </a:p>
                  </a:txBody>
                  <a:tcPr marL="407565" marR="407565" marT="348328" marB="3483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0660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ea typeface="ＭＳ Ｐゴシック" charset="0"/>
                          <a:cs typeface="ＭＳ Ｐゴシック" charset="0"/>
                        </a:rPr>
                        <a:t>     Psychosocial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ea typeface="ＭＳ Ｐゴシック" charset="0"/>
                          <a:cs typeface="ＭＳ Ｐゴシック" charset="0"/>
                        </a:rPr>
                        <a:t>     Measures</a:t>
                      </a:r>
                      <a:endParaRPr kumimoji="0" lang="en-US" sz="2400" b="1" i="0" u="none" strike="noStrike" cap="none" normalizeH="0" baseline="0" dirty="0">
                        <a:ln>
                          <a:noFill/>
                        </a:ln>
                        <a:solidFill>
                          <a:srgbClr val="000000"/>
                        </a:solidFill>
                        <a:effectLst/>
                        <a:latin typeface="+mn-lt"/>
                        <a:ea typeface="ＭＳ Ｐゴシック" charset="0"/>
                        <a:cs typeface="ＭＳ Ｐゴシック" charset="0"/>
                      </a:endParaRPr>
                    </a:p>
                  </a:txBody>
                  <a:tcPr marL="407565" marR="407565" marT="348328" marB="3483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273050" algn="l" defTabSz="4572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000000"/>
                          </a:solidFill>
                          <a:effectLst/>
                          <a:uLnTx/>
                          <a:uFillTx/>
                          <a:latin typeface="+mn-lt"/>
                          <a:ea typeface="ＭＳ Ｐゴシック" charset="0"/>
                          <a:cs typeface="ＭＳ Ｐゴシック" charset="0"/>
                        </a:rPr>
                        <a:t>Hearing Handicap Inventory (HHI) </a:t>
                      </a:r>
                    </a:p>
                    <a:p>
                      <a:pPr marL="45720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mn-lt"/>
                          <a:ea typeface="ＭＳ Ｐゴシック" charset="0"/>
                          <a:cs typeface="ＭＳ Ｐゴシック" charset="0"/>
                        </a:rPr>
                        <a:t>(Ve</a:t>
                      </a:r>
                      <a:r>
                        <a:rPr kumimoji="0" lang="en-US" sz="2400" b="0" i="1" u="none" strike="noStrike" kern="1200" cap="none" spc="0" normalizeH="0" baseline="0" noProof="0" dirty="0" smtClean="0">
                          <a:ln>
                            <a:noFill/>
                          </a:ln>
                          <a:solidFill>
                            <a:srgbClr val="000000"/>
                          </a:solidFill>
                          <a:effectLst/>
                          <a:uLnTx/>
                          <a:uFillTx/>
                          <a:latin typeface="+mn-lt"/>
                          <a:ea typeface="ＭＳ Ｐゴシック" charset="0"/>
                          <a:cs typeface="ＭＳ Ｐゴシック" charset="0"/>
                        </a:rPr>
                        <a:t>ntry and Weinstein, 1982; </a:t>
                      </a:r>
                    </a:p>
                    <a:p>
                      <a:pPr marL="457200" marR="0" lvl="0" indent="0" algn="l" defTabSz="4572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smtClean="0">
                          <a:ln>
                            <a:noFill/>
                          </a:ln>
                          <a:solidFill>
                            <a:srgbClr val="000000"/>
                          </a:solidFill>
                          <a:effectLst/>
                          <a:uLnTx/>
                          <a:uFillTx/>
                          <a:latin typeface="+mn-lt"/>
                          <a:ea typeface="ＭＳ Ｐゴシック" charset="0"/>
                          <a:cs typeface="ＭＳ Ｐゴシック" charset="0"/>
                        </a:rPr>
                        <a:t> Newman et al.,1990) </a:t>
                      </a:r>
                    </a:p>
                    <a:p>
                      <a:pPr marL="0" marR="0" lvl="0" indent="-273050" algn="l" defTabSz="4572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cap="none" normalizeH="0" baseline="0" dirty="0" smtClean="0">
                          <a:ln>
                            <a:noFill/>
                          </a:ln>
                          <a:solidFill>
                            <a:srgbClr val="000000"/>
                          </a:solidFill>
                          <a:effectLst/>
                          <a:latin typeface="+mn-lt"/>
                          <a:ea typeface="ＭＳ Ｐゴシック" charset="0"/>
                          <a:cs typeface="ＭＳ Ｐゴシック" charset="0"/>
                        </a:rPr>
                        <a:t>Client </a:t>
                      </a:r>
                      <a:r>
                        <a:rPr kumimoji="0" lang="en-US" sz="2400" b="0" i="0" u="none" strike="noStrike" cap="none" normalizeH="0" baseline="0" dirty="0">
                          <a:ln>
                            <a:noFill/>
                          </a:ln>
                          <a:solidFill>
                            <a:srgbClr val="000000"/>
                          </a:solidFill>
                          <a:effectLst/>
                          <a:latin typeface="+mn-lt"/>
                          <a:ea typeface="ＭＳ Ｐゴシック" charset="0"/>
                          <a:cs typeface="ＭＳ Ｐゴシック" charset="0"/>
                        </a:rPr>
                        <a:t>Oriented Scale of </a:t>
                      </a:r>
                      <a:r>
                        <a:rPr kumimoji="0" lang="en-US" sz="2400" b="0" i="0" u="none" strike="noStrike" cap="none" normalizeH="0" baseline="0" dirty="0" smtClean="0">
                          <a:ln>
                            <a:noFill/>
                          </a:ln>
                          <a:solidFill>
                            <a:srgbClr val="000000"/>
                          </a:solidFill>
                          <a:effectLst/>
                          <a:latin typeface="+mn-lt"/>
                          <a:ea typeface="ＭＳ Ｐゴシック" charset="0"/>
                          <a:cs typeface="ＭＳ Ｐゴシック" charset="0"/>
                        </a:rPr>
                        <a:t>Improvement (COSI)</a:t>
                      </a:r>
                    </a:p>
                    <a:p>
                      <a:pPr marL="0" marR="0" lvl="0" indent="0" algn="l" defTabSz="457200" rtl="0" eaLnBrk="1" fontAlgn="base" latinLnBrk="0" hangingPunct="1">
                        <a:lnSpc>
                          <a:spcPct val="100000"/>
                        </a:lnSpc>
                        <a:spcBef>
                          <a:spcPct val="0"/>
                        </a:spcBef>
                        <a:spcAft>
                          <a:spcPct val="0"/>
                        </a:spcAft>
                        <a:buClrTx/>
                        <a:buSzTx/>
                        <a:buFont typeface="Arial" charset="0"/>
                        <a:buNone/>
                        <a:tabLst/>
                        <a:defRPr/>
                      </a:pPr>
                      <a:r>
                        <a:rPr kumimoji="0" lang="en-US" sz="2400" b="0" i="1" u="none" strike="noStrike" cap="none" normalizeH="0" baseline="0" dirty="0" smtClean="0">
                          <a:ln>
                            <a:noFill/>
                          </a:ln>
                          <a:solidFill>
                            <a:srgbClr val="000000"/>
                          </a:solidFill>
                          <a:effectLst/>
                          <a:latin typeface="+mn-lt"/>
                          <a:ea typeface="ＭＳ Ｐゴシック" charset="0"/>
                          <a:cs typeface="ＭＳ Ｐゴシック" charset="0"/>
                        </a:rPr>
                        <a:t>      (Dillon </a:t>
                      </a:r>
                      <a:r>
                        <a:rPr kumimoji="0" lang="en-US" sz="2400" b="0" i="1" u="none" strike="noStrike" cap="none" normalizeH="0" baseline="0" dirty="0">
                          <a:ln>
                            <a:noFill/>
                          </a:ln>
                          <a:solidFill>
                            <a:srgbClr val="000000"/>
                          </a:solidFill>
                          <a:effectLst/>
                          <a:latin typeface="+mn-lt"/>
                          <a:ea typeface="ＭＳ Ｐゴシック" charset="0"/>
                          <a:cs typeface="ＭＳ Ｐゴシック" charset="0"/>
                        </a:rPr>
                        <a:t>et al., </a:t>
                      </a:r>
                      <a:r>
                        <a:rPr kumimoji="0" lang="en-US" sz="2400" b="0" i="1" u="none" strike="noStrike" cap="none" normalizeH="0" baseline="0" dirty="0" smtClean="0">
                          <a:ln>
                            <a:noFill/>
                          </a:ln>
                          <a:solidFill>
                            <a:srgbClr val="000000"/>
                          </a:solidFill>
                          <a:effectLst/>
                          <a:latin typeface="+mn-lt"/>
                          <a:ea typeface="ＭＳ Ｐゴシック" charset="0"/>
                          <a:cs typeface="ＭＳ Ｐゴシック" charset="0"/>
                        </a:rPr>
                        <a:t>1997)</a:t>
                      </a:r>
                    </a:p>
                    <a:p>
                      <a:pPr marL="0" marR="0" lvl="0" indent="-273050" algn="l" defTabSz="4572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cap="none" normalizeH="0" baseline="0" dirty="0" smtClean="0">
                          <a:ln>
                            <a:noFill/>
                          </a:ln>
                          <a:solidFill>
                            <a:srgbClr val="000000"/>
                          </a:solidFill>
                          <a:effectLst/>
                          <a:latin typeface="+mn-lt"/>
                          <a:ea typeface="ＭＳ Ｐゴシック" charset="0"/>
                          <a:cs typeface="ＭＳ Ｐゴシック" charset="0"/>
                        </a:rPr>
                        <a:t>Glasgow </a:t>
                      </a:r>
                      <a:r>
                        <a:rPr kumimoji="0" lang="en-US" sz="2400" b="0" i="0" u="none" strike="noStrike" cap="none" normalizeH="0" baseline="0" dirty="0">
                          <a:ln>
                            <a:noFill/>
                          </a:ln>
                          <a:solidFill>
                            <a:srgbClr val="000000"/>
                          </a:solidFill>
                          <a:effectLst/>
                          <a:latin typeface="+mn-lt"/>
                          <a:ea typeface="ＭＳ Ｐゴシック" charset="0"/>
                          <a:cs typeface="ＭＳ Ｐゴシック" charset="0"/>
                        </a:rPr>
                        <a:t>Benefit Inventory (GBI) </a:t>
                      </a:r>
                      <a:r>
                        <a:rPr kumimoji="0" lang="en-US" sz="2400" b="0" i="0" u="none" strike="noStrike" cap="none" normalizeH="0" baseline="0" dirty="0" smtClean="0">
                          <a:ln>
                            <a:noFill/>
                          </a:ln>
                          <a:solidFill>
                            <a:srgbClr val="000000"/>
                          </a:solidFill>
                          <a:effectLst/>
                          <a:latin typeface="+mn-lt"/>
                          <a:ea typeface="ＭＳ Ｐゴシック" charset="0"/>
                          <a:cs typeface="ＭＳ Ｐゴシック" charset="0"/>
                        </a:rPr>
                        <a:t> </a:t>
                      </a:r>
                    </a:p>
                    <a:p>
                      <a:pPr marL="457200" marR="0" lvl="0" indent="0" algn="l" defTabSz="457200" rtl="0" eaLnBrk="1" fontAlgn="base" latinLnBrk="0" hangingPunct="1">
                        <a:lnSpc>
                          <a:spcPct val="100000"/>
                        </a:lnSpc>
                        <a:spcBef>
                          <a:spcPct val="0"/>
                        </a:spcBef>
                        <a:spcAft>
                          <a:spcPct val="0"/>
                        </a:spcAft>
                        <a:buClrTx/>
                        <a:buSzTx/>
                        <a:buFontTx/>
                        <a:buNone/>
                        <a:tabLst/>
                        <a:defRPr/>
                      </a:pPr>
                      <a:r>
                        <a:rPr kumimoji="0" lang="en-US" sz="2400" b="0" i="1" u="none" strike="noStrike" cap="none" normalizeH="0" baseline="0" dirty="0" smtClean="0">
                          <a:ln>
                            <a:noFill/>
                          </a:ln>
                          <a:solidFill>
                            <a:srgbClr val="000000"/>
                          </a:solidFill>
                          <a:effectLst/>
                          <a:latin typeface="+mn-lt"/>
                          <a:ea typeface="ＭＳ Ｐゴシック" charset="0"/>
                          <a:cs typeface="ＭＳ Ｐゴシック" charset="0"/>
                        </a:rPr>
                        <a:t>(</a:t>
                      </a:r>
                      <a:r>
                        <a:rPr kumimoji="0" lang="en-US" sz="2400" b="0" i="1" u="none" strike="noStrike" cap="none" normalizeH="0" baseline="0" dirty="0">
                          <a:ln>
                            <a:noFill/>
                          </a:ln>
                          <a:solidFill>
                            <a:srgbClr val="000000"/>
                          </a:solidFill>
                          <a:effectLst/>
                          <a:latin typeface="+mn-lt"/>
                          <a:ea typeface="ＭＳ Ｐゴシック" charset="0"/>
                          <a:cs typeface="ＭＳ Ｐゴシック" charset="0"/>
                        </a:rPr>
                        <a:t>Robinson et al., 1996) </a:t>
                      </a:r>
                    </a:p>
                  </a:txBody>
                  <a:tcPr marL="407565" marR="407565" marT="348328" marB="3483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0660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mn-lt"/>
                        <a:ea typeface="ＭＳ Ｐゴシック" charset="0"/>
                        <a:cs typeface="ＭＳ Ｐゴシック" charset="0"/>
                      </a:endParaRPr>
                    </a:p>
                  </a:txBody>
                  <a:tcPr marL="407565" marR="407565" marT="348328" marB="3483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45720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1" u="none" strike="noStrike" cap="none" normalizeH="0" baseline="0" dirty="0">
                        <a:ln>
                          <a:noFill/>
                        </a:ln>
                        <a:solidFill>
                          <a:srgbClr val="000000"/>
                        </a:solidFill>
                        <a:effectLst/>
                        <a:latin typeface="+mn-lt"/>
                        <a:ea typeface="ＭＳ Ｐゴシック" charset="0"/>
                        <a:cs typeface="ＭＳ Ｐゴシック" charset="0"/>
                      </a:endParaRPr>
                    </a:p>
                  </a:txBody>
                  <a:tcPr marL="407565" marR="407565" marT="348328" marB="3483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5" name="TextBox 34"/>
          <p:cNvSpPr txBox="1"/>
          <p:nvPr/>
        </p:nvSpPr>
        <p:spPr>
          <a:xfrm>
            <a:off x="14867579" y="5963809"/>
            <a:ext cx="3234546" cy="523220"/>
          </a:xfrm>
          <a:prstGeom prst="rect">
            <a:avLst/>
          </a:prstGeom>
          <a:noFill/>
        </p:spPr>
        <p:txBody>
          <a:bodyPr wrap="square" rtlCol="0">
            <a:spAutoFit/>
          </a:bodyPr>
          <a:lstStyle/>
          <a:p>
            <a:r>
              <a:rPr lang="en-US" sz="2800" b="1" u="sng" dirty="0"/>
              <a:t>Telehealth Platform</a:t>
            </a:r>
          </a:p>
        </p:txBody>
      </p:sp>
      <p:sp>
        <p:nvSpPr>
          <p:cNvPr id="49" name="Rectangle 138"/>
          <p:cNvSpPr>
            <a:spLocks noChangeArrowheads="1"/>
          </p:cNvSpPr>
          <p:nvPr/>
        </p:nvSpPr>
        <p:spPr bwMode="auto">
          <a:xfrm>
            <a:off x="22301813" y="5601413"/>
            <a:ext cx="10218019" cy="26429629"/>
          </a:xfrm>
          <a:prstGeom prst="rect">
            <a:avLst/>
          </a:prstGeom>
          <a:solidFill>
            <a:schemeClr val="bg1"/>
          </a:solidFill>
          <a:ln w="9525">
            <a:solidFill>
              <a:schemeClr val="tx1"/>
            </a:solidFill>
            <a:miter lim="800000"/>
            <a:headEnd/>
            <a:tailEnd/>
          </a:ln>
        </p:spPr>
        <p:txBody>
          <a:bodyPr wrap="none" lIns="668787" tIns="334395" rIns="668787" bIns="334395" anchor="ctr"/>
          <a:lstStyle/>
          <a:p>
            <a:pPr defTabSz="32075670"/>
            <a:endParaRPr lang="en-US" sz="62743" dirty="0">
              <a:latin typeface="Calibri" charset="0"/>
            </a:endParaRPr>
          </a:p>
        </p:txBody>
      </p:sp>
      <p:sp>
        <p:nvSpPr>
          <p:cNvPr id="50" name="Rectangle 138"/>
          <p:cNvSpPr>
            <a:spLocks noChangeArrowheads="1"/>
          </p:cNvSpPr>
          <p:nvPr/>
        </p:nvSpPr>
        <p:spPr bwMode="auto">
          <a:xfrm>
            <a:off x="33138484" y="5598954"/>
            <a:ext cx="10218019" cy="26349486"/>
          </a:xfrm>
          <a:prstGeom prst="rect">
            <a:avLst/>
          </a:prstGeom>
          <a:solidFill>
            <a:schemeClr val="bg1"/>
          </a:solidFill>
          <a:ln w="9525">
            <a:solidFill>
              <a:schemeClr val="tx1"/>
            </a:solidFill>
            <a:miter lim="800000"/>
            <a:headEnd/>
            <a:tailEnd/>
          </a:ln>
        </p:spPr>
        <p:txBody>
          <a:bodyPr wrap="none" lIns="668787" tIns="334395" rIns="668787" bIns="334395" anchor="ctr"/>
          <a:lstStyle/>
          <a:p>
            <a:pPr defTabSz="32075670"/>
            <a:endParaRPr lang="en-US" sz="62743" dirty="0">
              <a:latin typeface="Calibri" charset="0"/>
            </a:endParaRPr>
          </a:p>
        </p:txBody>
      </p:sp>
      <p:sp>
        <p:nvSpPr>
          <p:cNvPr id="53" name="Text Box 96"/>
          <p:cNvSpPr txBox="1">
            <a:spLocks noChangeArrowheads="1"/>
          </p:cNvSpPr>
          <p:nvPr/>
        </p:nvSpPr>
        <p:spPr bwMode="auto">
          <a:xfrm>
            <a:off x="467644" y="13675591"/>
            <a:ext cx="10215365" cy="1167764"/>
          </a:xfrm>
          <a:prstGeom prst="rect">
            <a:avLst/>
          </a:prstGeom>
          <a:solidFill>
            <a:schemeClr val="accent1"/>
          </a:solidFill>
          <a:ln w="9525">
            <a:noFill/>
            <a:miter lim="800000"/>
            <a:headEnd/>
            <a:tailEnd/>
          </a:ln>
        </p:spPr>
        <p:txBody>
          <a:bodyPr wrap="square" lIns="668787" tIns="334395" rIns="668787" bIns="334395">
            <a:spAutoFit/>
          </a:bodyPr>
          <a:lstStyle>
            <a:lvl1pPr defTabSz="1042988" eaLnBrk="0" hangingPunct="0">
              <a:defRPr sz="8600">
                <a:solidFill>
                  <a:schemeClr val="tx1"/>
                </a:solidFill>
                <a:latin typeface="Arial" charset="0"/>
                <a:ea typeface="ＭＳ Ｐゴシック" charset="0"/>
                <a:cs typeface="ＭＳ Ｐゴシック" charset="0"/>
              </a:defRPr>
            </a:lvl1pPr>
            <a:lvl2pPr marL="37931725" indent="-37474525" defTabSz="104298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spcBef>
                <a:spcPct val="50000"/>
              </a:spcBef>
              <a:defRPr/>
            </a:pPr>
            <a:r>
              <a:rPr lang="en-US" sz="3200" dirty="0" smtClean="0">
                <a:effectLst>
                  <a:outerShdw blurRad="38100" dist="38100" dir="2700000" algn="tl">
                    <a:srgbClr val="FFFFFF"/>
                  </a:outerShdw>
                </a:effectLst>
                <a:latin typeface="Arial Black" charset="0"/>
              </a:rPr>
              <a:t>Purpose</a:t>
            </a:r>
            <a:endParaRPr lang="en-US" sz="3200" dirty="0">
              <a:effectLst>
                <a:outerShdw blurRad="38100" dist="38100" dir="2700000" algn="tl">
                  <a:srgbClr val="FFFFFF"/>
                </a:outerShdw>
              </a:effectLst>
              <a:latin typeface="Arial Black" charset="0"/>
            </a:endParaRPr>
          </a:p>
        </p:txBody>
      </p:sp>
      <p:graphicFrame>
        <p:nvGraphicFramePr>
          <p:cNvPr id="55" name="Table 54"/>
          <p:cNvGraphicFramePr>
            <a:graphicFrameLocks noGrp="1"/>
          </p:cNvGraphicFramePr>
          <p:nvPr>
            <p:extLst>
              <p:ext uri="{D42A27DB-BD31-4B8C-83A1-F6EECF244321}">
                <p14:modId xmlns:p14="http://schemas.microsoft.com/office/powerpoint/2010/main" val="1785741654"/>
              </p:ext>
            </p:extLst>
          </p:nvPr>
        </p:nvGraphicFramePr>
        <p:xfrm>
          <a:off x="11399001" y="26273869"/>
          <a:ext cx="10171704" cy="5751088"/>
        </p:xfrm>
        <a:graphic>
          <a:graphicData uri="http://schemas.openxmlformats.org/drawingml/2006/table">
            <a:tbl>
              <a:tblPr firstRow="1" bandRow="1"/>
              <a:tblGrid>
                <a:gridCol w="1609783">
                  <a:extLst>
                    <a:ext uri="{9D8B030D-6E8A-4147-A177-3AD203B41FA5}">
                      <a16:colId xmlns:a16="http://schemas.microsoft.com/office/drawing/2014/main" val="20000"/>
                    </a:ext>
                  </a:extLst>
                </a:gridCol>
                <a:gridCol w="653993">
                  <a:extLst>
                    <a:ext uri="{9D8B030D-6E8A-4147-A177-3AD203B41FA5}">
                      <a16:colId xmlns:a16="http://schemas.microsoft.com/office/drawing/2014/main" val="20001"/>
                    </a:ext>
                  </a:extLst>
                </a:gridCol>
                <a:gridCol w="708596">
                  <a:extLst>
                    <a:ext uri="{9D8B030D-6E8A-4147-A177-3AD203B41FA5}">
                      <a16:colId xmlns:a16="http://schemas.microsoft.com/office/drawing/2014/main" val="20002"/>
                    </a:ext>
                  </a:extLst>
                </a:gridCol>
                <a:gridCol w="2198936">
                  <a:extLst>
                    <a:ext uri="{9D8B030D-6E8A-4147-A177-3AD203B41FA5}">
                      <a16:colId xmlns:a16="http://schemas.microsoft.com/office/drawing/2014/main" val="20003"/>
                    </a:ext>
                  </a:extLst>
                </a:gridCol>
                <a:gridCol w="1480102">
                  <a:extLst>
                    <a:ext uri="{9D8B030D-6E8A-4147-A177-3AD203B41FA5}">
                      <a16:colId xmlns:a16="http://schemas.microsoft.com/office/drawing/2014/main" val="20004"/>
                    </a:ext>
                  </a:extLst>
                </a:gridCol>
                <a:gridCol w="1668497">
                  <a:extLst>
                    <a:ext uri="{9D8B030D-6E8A-4147-A177-3AD203B41FA5}">
                      <a16:colId xmlns:a16="http://schemas.microsoft.com/office/drawing/2014/main" val="20005"/>
                    </a:ext>
                  </a:extLst>
                </a:gridCol>
                <a:gridCol w="1851797">
                  <a:extLst>
                    <a:ext uri="{9D8B030D-6E8A-4147-A177-3AD203B41FA5}">
                      <a16:colId xmlns:a16="http://schemas.microsoft.com/office/drawing/2014/main" val="20006"/>
                    </a:ext>
                  </a:extLst>
                </a:gridCol>
              </a:tblGrid>
              <a:tr h="85298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2000" dirty="0" smtClean="0">
                          <a:solidFill>
                            <a:schemeClr val="tx1"/>
                          </a:solidFill>
                        </a:rPr>
                        <a:t>Participant</a:t>
                      </a:r>
                      <a:endParaRPr lang="en-US" sz="2000" dirty="0">
                        <a:solidFill>
                          <a:schemeClr val="tx1"/>
                        </a:solidFill>
                      </a:endParaRPr>
                    </a:p>
                  </a:txBody>
                  <a:tcPr marL="91447" marR="91447"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2000" dirty="0" smtClean="0">
                          <a:solidFill>
                            <a:schemeClr val="tx1"/>
                          </a:solidFill>
                        </a:rPr>
                        <a:t>Age</a:t>
                      </a:r>
                      <a:endParaRPr lang="en-US" sz="2000" dirty="0">
                        <a:solidFill>
                          <a:schemeClr val="tx1"/>
                        </a:solidFill>
                      </a:endParaRPr>
                    </a:p>
                  </a:txBody>
                  <a:tcPr marL="91447" marR="91447"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2000" dirty="0" smtClean="0">
                          <a:solidFill>
                            <a:schemeClr val="tx1"/>
                          </a:solidFill>
                        </a:rPr>
                        <a:t>Sex</a:t>
                      </a:r>
                      <a:endParaRPr lang="en-US" sz="2000" dirty="0">
                        <a:solidFill>
                          <a:schemeClr val="tx1"/>
                        </a:solidFill>
                      </a:endParaRPr>
                    </a:p>
                  </a:txBody>
                  <a:tcPr marL="91447" marR="91447"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2000" dirty="0" smtClean="0">
                          <a:solidFill>
                            <a:schemeClr val="tx1"/>
                          </a:solidFill>
                        </a:rPr>
                        <a:t>Device</a:t>
                      </a:r>
                      <a:endParaRPr lang="en-US" sz="2000" dirty="0">
                        <a:solidFill>
                          <a:schemeClr val="tx1"/>
                        </a:solidFill>
                      </a:endParaRPr>
                    </a:p>
                  </a:txBody>
                  <a:tcPr marL="91447" marR="91447"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2000" dirty="0" smtClean="0">
                          <a:solidFill>
                            <a:schemeClr val="tx1"/>
                          </a:solidFill>
                        </a:rPr>
                        <a:t>Etiology</a:t>
                      </a:r>
                      <a:endParaRPr lang="en-US" sz="2000" dirty="0">
                        <a:solidFill>
                          <a:schemeClr val="tx1"/>
                        </a:solidFill>
                      </a:endParaRPr>
                    </a:p>
                  </a:txBody>
                  <a:tcPr marL="91447" marR="91447"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2000" dirty="0" smtClean="0">
                          <a:solidFill>
                            <a:schemeClr val="tx1"/>
                          </a:solidFill>
                        </a:rPr>
                        <a:t>Time Post-Activation</a:t>
                      </a:r>
                      <a:endParaRPr lang="en-US" sz="2000" dirty="0">
                        <a:solidFill>
                          <a:schemeClr val="tx1"/>
                        </a:solidFill>
                      </a:endParaRPr>
                    </a:p>
                  </a:txBody>
                  <a:tcPr marL="91447" marR="91447"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2000" dirty="0" smtClean="0">
                          <a:solidFill>
                            <a:schemeClr val="tx1"/>
                          </a:solidFill>
                        </a:rPr>
                        <a:t>Duration of Prof</a:t>
                      </a:r>
                      <a:r>
                        <a:rPr lang="en-US" sz="2000" baseline="0" dirty="0" smtClean="0">
                          <a:solidFill>
                            <a:schemeClr val="tx1"/>
                          </a:solidFill>
                        </a:rPr>
                        <a:t>ound  </a:t>
                      </a:r>
                      <a:r>
                        <a:rPr lang="en-US" sz="2000" dirty="0" smtClean="0">
                          <a:solidFill>
                            <a:schemeClr val="tx1"/>
                          </a:solidFill>
                        </a:rPr>
                        <a:t>HL</a:t>
                      </a:r>
                      <a:endParaRPr lang="en-US" sz="2000" dirty="0">
                        <a:solidFill>
                          <a:schemeClr val="tx1"/>
                        </a:solidFill>
                      </a:endParaRPr>
                    </a:p>
                  </a:txBody>
                  <a:tcPr marL="91447" marR="91447"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21784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b="1" dirty="0" smtClean="0"/>
                        <a:t>AR01</a:t>
                      </a:r>
                      <a:endParaRPr lang="en-US" sz="2000" b="1" dirty="0"/>
                    </a:p>
                  </a:txBody>
                  <a:tcPr marL="91447" marR="91447" marT="45726" marB="45726">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b="1" dirty="0" smtClean="0"/>
                        <a:t>51</a:t>
                      </a:r>
                      <a:endParaRPr lang="en-US" sz="2000" b="1" dirty="0"/>
                    </a:p>
                  </a:txBody>
                  <a:tcPr marL="91447" marR="91447" marT="45726" marB="45726">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b="1" dirty="0" smtClean="0"/>
                        <a:t>M</a:t>
                      </a:r>
                      <a:endParaRPr lang="en-US" sz="2000" b="1" dirty="0"/>
                    </a:p>
                  </a:txBody>
                  <a:tcPr marL="91447" marR="91447" marT="45726" marB="45726">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b="1" dirty="0" smtClean="0"/>
                        <a:t>Cochlear</a:t>
                      </a:r>
                      <a:r>
                        <a:rPr lang="en-US" sz="2000" b="1" baseline="0" dirty="0" smtClean="0"/>
                        <a:t> Kanso</a:t>
                      </a:r>
                      <a:endParaRPr lang="en-US" sz="2000" b="1" dirty="0"/>
                    </a:p>
                  </a:txBody>
                  <a:tcPr marL="91447" marR="91447" marT="45726" marB="45726">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b="1" dirty="0" smtClean="0"/>
                        <a:t>Progressive,</a:t>
                      </a:r>
                      <a:r>
                        <a:rPr lang="en-US" sz="2000" b="1" baseline="0" dirty="0" smtClean="0"/>
                        <a:t> unknown </a:t>
                      </a:r>
                      <a:endParaRPr lang="en-US" sz="2000" b="1" dirty="0"/>
                    </a:p>
                  </a:txBody>
                  <a:tcPr marL="91447" marR="91447" marT="45726" marB="45726">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b="1" dirty="0" smtClean="0"/>
                        <a:t>6 months</a:t>
                      </a:r>
                    </a:p>
                  </a:txBody>
                  <a:tcPr marL="91447" marR="91447" marT="45726" marB="45726">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b="1" dirty="0" smtClean="0"/>
                        <a:t>1 year</a:t>
                      </a:r>
                      <a:endParaRPr lang="en-US" sz="2000" b="1" dirty="0"/>
                    </a:p>
                  </a:txBody>
                  <a:tcPr marL="91447" marR="91447" marT="45726" marB="45726">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347784">
                <a:tc>
                  <a:txBody>
                    <a:bodyPr/>
                    <a:lstStyle/>
                    <a:p>
                      <a:r>
                        <a:rPr lang="en-US" sz="2000" b="1" dirty="0" smtClean="0"/>
                        <a:t>AR02</a:t>
                      </a:r>
                      <a:endParaRPr lang="en-US" sz="2000" b="1" dirty="0"/>
                    </a:p>
                  </a:txBody>
                  <a:tcPr marL="91447" marR="91447"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25</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F</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Med-El</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Unknown</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2 years</a:t>
                      </a:r>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20 years</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r h="1291930">
                <a:tc>
                  <a:txBody>
                    <a:bodyPr/>
                    <a:lstStyle/>
                    <a:p>
                      <a:r>
                        <a:rPr lang="en-US" sz="2000" b="1" dirty="0" smtClean="0"/>
                        <a:t>AR03</a:t>
                      </a:r>
                      <a:endParaRPr lang="en-US" sz="2000" b="1" dirty="0"/>
                    </a:p>
                  </a:txBody>
                  <a:tcPr marL="91447" marR="91447"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87</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M</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Cochlear Nucleus</a:t>
                      </a:r>
                      <a:r>
                        <a:rPr lang="en-US" sz="2000" b="1" baseline="0" dirty="0" smtClean="0"/>
                        <a:t> 7</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Noise-induced</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4 months</a:t>
                      </a:r>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15 years</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1040538">
                <a:tc>
                  <a:txBody>
                    <a:bodyPr/>
                    <a:lstStyle/>
                    <a:p>
                      <a:r>
                        <a:rPr lang="en-US" sz="2000" b="1" dirty="0" smtClean="0"/>
                        <a:t>AR04</a:t>
                      </a:r>
                      <a:endParaRPr lang="en-US" sz="2000" b="1" dirty="0"/>
                    </a:p>
                  </a:txBody>
                  <a:tcPr marL="91447" marR="91447"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74</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M</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AB </a:t>
                      </a:r>
                      <a:r>
                        <a:rPr lang="en-US" sz="2000" b="1" dirty="0" err="1" smtClean="0"/>
                        <a:t>Naida</a:t>
                      </a:r>
                      <a:r>
                        <a:rPr lang="en-US" sz="2000" b="1" dirty="0" smtClean="0"/>
                        <a:t> Q90</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Familial</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2 years</a:t>
                      </a:r>
                    </a:p>
                  </a:txBody>
                  <a:tcPr marL="91447" marR="91447" marT="45726" marB="4572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lang="en-US" sz="2000" b="1" dirty="0" smtClean="0"/>
                        <a:t>12 years</a:t>
                      </a:r>
                      <a:endParaRPr lang="en-US" sz="2000" b="1" dirty="0"/>
                    </a:p>
                  </a:txBody>
                  <a:tcPr marL="91447" marR="91447" marT="45726" marB="45726">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4"/>
                  </a:ext>
                </a:extLst>
              </a:tr>
            </a:tbl>
          </a:graphicData>
        </a:graphic>
      </p:graphicFrame>
      <p:sp>
        <p:nvSpPr>
          <p:cNvPr id="57" name="TextBox 56"/>
          <p:cNvSpPr txBox="1"/>
          <p:nvPr/>
        </p:nvSpPr>
        <p:spPr>
          <a:xfrm>
            <a:off x="23959235" y="7622778"/>
            <a:ext cx="6612402" cy="523220"/>
          </a:xfrm>
          <a:prstGeom prst="rect">
            <a:avLst/>
          </a:prstGeom>
          <a:noFill/>
        </p:spPr>
        <p:txBody>
          <a:bodyPr wrap="square">
            <a:spAutoFit/>
          </a:bodyPr>
          <a:lstStyle/>
          <a:p>
            <a:pPr algn="ctr">
              <a:defRPr/>
            </a:pPr>
            <a:r>
              <a:rPr lang="en-US" sz="2800" b="1" u="sng" dirty="0">
                <a:cs typeface="Arial" charset="0"/>
              </a:rPr>
              <a:t>Speech Recognition Measures</a:t>
            </a:r>
          </a:p>
        </p:txBody>
      </p:sp>
      <p:sp>
        <p:nvSpPr>
          <p:cNvPr id="58" name="Text Box 96"/>
          <p:cNvSpPr txBox="1">
            <a:spLocks noChangeArrowheads="1"/>
          </p:cNvSpPr>
          <p:nvPr/>
        </p:nvSpPr>
        <p:spPr bwMode="auto">
          <a:xfrm>
            <a:off x="22301814" y="5563743"/>
            <a:ext cx="10218018" cy="1106208"/>
          </a:xfrm>
          <a:prstGeom prst="rect">
            <a:avLst/>
          </a:prstGeom>
          <a:solidFill>
            <a:schemeClr val="accent1"/>
          </a:solidFill>
          <a:ln w="9525">
            <a:noFill/>
            <a:miter lim="800000"/>
            <a:headEnd/>
            <a:tailEnd/>
          </a:ln>
        </p:spPr>
        <p:txBody>
          <a:bodyPr wrap="square" lIns="668787" tIns="334395" rIns="668787" bIns="334395">
            <a:spAutoFit/>
          </a:bodyPr>
          <a:lstStyle>
            <a:lvl1pPr defTabSz="1042988" eaLnBrk="0" hangingPunct="0">
              <a:defRPr sz="8600">
                <a:solidFill>
                  <a:schemeClr val="tx1"/>
                </a:solidFill>
                <a:latin typeface="Arial" charset="0"/>
                <a:ea typeface="ＭＳ Ｐゴシック" charset="0"/>
                <a:cs typeface="ＭＳ Ｐゴシック" charset="0"/>
              </a:defRPr>
            </a:lvl1pPr>
            <a:lvl2pPr marL="37931725" indent="-37474525" defTabSz="104298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spcBef>
                <a:spcPct val="50000"/>
              </a:spcBef>
              <a:defRPr/>
            </a:pPr>
            <a:r>
              <a:rPr lang="en-US" sz="2800" dirty="0" smtClean="0">
                <a:effectLst>
                  <a:outerShdw blurRad="38100" dist="38100" dir="2700000" algn="tl">
                    <a:srgbClr val="FFFFFF"/>
                  </a:outerShdw>
                </a:effectLst>
                <a:latin typeface="Arial Black" charset="0"/>
              </a:rPr>
              <a:t>Preliminary Results</a:t>
            </a:r>
            <a:endParaRPr lang="en-US" sz="2800" dirty="0">
              <a:effectLst>
                <a:outerShdw blurRad="38100" dist="38100" dir="2700000" algn="tl">
                  <a:srgbClr val="FFFFFF"/>
                </a:outerShdw>
              </a:effectLst>
              <a:latin typeface="Arial Black" charset="0"/>
            </a:endParaRPr>
          </a:p>
        </p:txBody>
      </p:sp>
      <p:graphicFrame>
        <p:nvGraphicFramePr>
          <p:cNvPr id="59" name="Chart 58"/>
          <p:cNvGraphicFramePr/>
          <p:nvPr>
            <p:extLst>
              <p:ext uri="{D42A27DB-BD31-4B8C-83A1-F6EECF244321}">
                <p14:modId xmlns:p14="http://schemas.microsoft.com/office/powerpoint/2010/main" val="1105787578"/>
              </p:ext>
            </p:extLst>
          </p:nvPr>
        </p:nvGraphicFramePr>
        <p:xfrm>
          <a:off x="22635906" y="8463314"/>
          <a:ext cx="9663830" cy="63761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0" name="Chart 59"/>
          <p:cNvGraphicFramePr/>
          <p:nvPr>
            <p:extLst>
              <p:ext uri="{D42A27DB-BD31-4B8C-83A1-F6EECF244321}">
                <p14:modId xmlns:p14="http://schemas.microsoft.com/office/powerpoint/2010/main" val="648342308"/>
              </p:ext>
            </p:extLst>
          </p:nvPr>
        </p:nvGraphicFramePr>
        <p:xfrm>
          <a:off x="22385767" y="15280791"/>
          <a:ext cx="10111257" cy="7140279"/>
        </p:xfrm>
        <a:graphic>
          <a:graphicData uri="http://schemas.openxmlformats.org/drawingml/2006/chart">
            <c:chart xmlns:c="http://schemas.openxmlformats.org/drawingml/2006/chart" xmlns:r="http://schemas.openxmlformats.org/officeDocument/2006/relationships" r:id="rId6"/>
          </a:graphicData>
        </a:graphic>
      </p:graphicFrame>
      <p:sp>
        <p:nvSpPr>
          <p:cNvPr id="62" name="TextBox 61"/>
          <p:cNvSpPr txBox="1"/>
          <p:nvPr/>
        </p:nvSpPr>
        <p:spPr>
          <a:xfrm>
            <a:off x="22920464" y="22542951"/>
            <a:ext cx="9203738" cy="523220"/>
          </a:xfrm>
          <a:prstGeom prst="rect">
            <a:avLst/>
          </a:prstGeom>
          <a:noFill/>
        </p:spPr>
        <p:txBody>
          <a:bodyPr wrap="square">
            <a:spAutoFit/>
          </a:bodyPr>
          <a:lstStyle/>
          <a:p>
            <a:pPr algn="ctr">
              <a:defRPr/>
            </a:pPr>
            <a:r>
              <a:rPr lang="en-US" sz="2800" b="1" u="sng" dirty="0">
                <a:latin typeface="+mj-lt"/>
                <a:cs typeface="Arial" charset="0"/>
              </a:rPr>
              <a:t>Psychosocial Measures</a:t>
            </a:r>
          </a:p>
        </p:txBody>
      </p:sp>
      <p:graphicFrame>
        <p:nvGraphicFramePr>
          <p:cNvPr id="63" name="Chart 62"/>
          <p:cNvGraphicFramePr/>
          <p:nvPr>
            <p:extLst>
              <p:ext uri="{D42A27DB-BD31-4B8C-83A1-F6EECF244321}">
                <p14:modId xmlns:p14="http://schemas.microsoft.com/office/powerpoint/2010/main" val="3643442"/>
              </p:ext>
            </p:extLst>
          </p:nvPr>
        </p:nvGraphicFramePr>
        <p:xfrm>
          <a:off x="22635906" y="23533747"/>
          <a:ext cx="9647423" cy="72945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4" name="Chart 63"/>
          <p:cNvGraphicFramePr/>
          <p:nvPr>
            <p:extLst>
              <p:ext uri="{D42A27DB-BD31-4B8C-83A1-F6EECF244321}">
                <p14:modId xmlns:p14="http://schemas.microsoft.com/office/powerpoint/2010/main" val="927873665"/>
              </p:ext>
            </p:extLst>
          </p:nvPr>
        </p:nvGraphicFramePr>
        <p:xfrm>
          <a:off x="33512706" y="6312070"/>
          <a:ext cx="9843795" cy="601979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6" name="Chart 65"/>
          <p:cNvGraphicFramePr/>
          <p:nvPr>
            <p:extLst>
              <p:ext uri="{D42A27DB-BD31-4B8C-83A1-F6EECF244321}">
                <p14:modId xmlns:p14="http://schemas.microsoft.com/office/powerpoint/2010/main" val="1224910082"/>
              </p:ext>
            </p:extLst>
          </p:nvPr>
        </p:nvGraphicFramePr>
        <p:xfrm>
          <a:off x="33337472" y="12900623"/>
          <a:ext cx="10426157" cy="6248401"/>
        </p:xfrm>
        <a:graphic>
          <a:graphicData uri="http://schemas.openxmlformats.org/drawingml/2006/chart">
            <c:chart xmlns:c="http://schemas.openxmlformats.org/drawingml/2006/chart" xmlns:r="http://schemas.openxmlformats.org/officeDocument/2006/relationships" r:id="rId9"/>
          </a:graphicData>
        </a:graphic>
      </p:graphicFrame>
      <p:sp>
        <p:nvSpPr>
          <p:cNvPr id="70" name="Text Box 46"/>
          <p:cNvSpPr txBox="1">
            <a:spLocks noChangeArrowheads="1"/>
          </p:cNvSpPr>
          <p:nvPr/>
        </p:nvSpPr>
        <p:spPr bwMode="auto">
          <a:xfrm>
            <a:off x="33204625" y="28395812"/>
            <a:ext cx="10151876" cy="2964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68339" tIns="334176" rIns="668339" bIns="334176">
            <a:spAutoFit/>
          </a:bodyPr>
          <a:lstStyle>
            <a:lvl1pPr defTabSz="1042988" eaLnBrk="0" hangingPunct="0">
              <a:defRPr sz="8600">
                <a:solidFill>
                  <a:schemeClr val="tx1"/>
                </a:solidFill>
                <a:latin typeface="Arial" charset="0"/>
                <a:ea typeface="ＭＳ Ｐゴシック" charset="0"/>
                <a:cs typeface="ＭＳ Ｐゴシック" charset="0"/>
              </a:defRPr>
            </a:lvl1pPr>
            <a:lvl2pPr marL="742950" indent="-285750" defTabSz="1042988" eaLnBrk="0" hangingPunct="0">
              <a:defRPr sz="8600">
                <a:solidFill>
                  <a:schemeClr val="tx1"/>
                </a:solidFill>
                <a:latin typeface="Arial" charset="0"/>
                <a:ea typeface="ＭＳ Ｐゴシック" charset="0"/>
              </a:defRPr>
            </a:lvl2pPr>
            <a:lvl3pPr marL="1143000" indent="-228600" defTabSz="1042988" eaLnBrk="0" hangingPunct="0">
              <a:defRPr sz="8600">
                <a:solidFill>
                  <a:schemeClr val="tx1"/>
                </a:solidFill>
                <a:latin typeface="Arial" charset="0"/>
                <a:ea typeface="ＭＳ Ｐゴシック" charset="0"/>
              </a:defRPr>
            </a:lvl3pPr>
            <a:lvl4pPr marL="1600200" indent="-228600" defTabSz="1042988" eaLnBrk="0" hangingPunct="0">
              <a:defRPr sz="8600">
                <a:solidFill>
                  <a:schemeClr val="tx1"/>
                </a:solidFill>
                <a:latin typeface="Arial" charset="0"/>
                <a:ea typeface="ＭＳ Ｐゴシック" charset="0"/>
              </a:defRPr>
            </a:lvl4pPr>
            <a:lvl5pPr marL="2057400" indent="-228600" defTabSz="1042988" eaLnBrk="0" hangingPunct="0">
              <a:defRPr sz="8600">
                <a:solidFill>
                  <a:schemeClr val="tx1"/>
                </a:solidFill>
                <a:latin typeface="Arial" charset="0"/>
                <a:ea typeface="ＭＳ Ｐゴシック" charset="0"/>
              </a:defRPr>
            </a:lvl5pPr>
            <a:lvl6pPr marL="2514600" indent="-228600" defTabSz="1042988"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1042988"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1042988"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1042988" eaLnBrk="0" fontAlgn="base" hangingPunct="0">
              <a:spcBef>
                <a:spcPct val="0"/>
              </a:spcBef>
              <a:spcAft>
                <a:spcPct val="0"/>
              </a:spcAft>
              <a:defRPr sz="8600">
                <a:solidFill>
                  <a:schemeClr val="tx1"/>
                </a:solidFill>
                <a:latin typeface="Arial" charset="0"/>
                <a:ea typeface="ＭＳ Ｐゴシック" charset="0"/>
              </a:defRPr>
            </a:lvl9pPr>
          </a:lstStyle>
          <a:p>
            <a:pPr algn="ctr"/>
            <a:r>
              <a:rPr lang="en-US" sz="2400" b="1" dirty="0">
                <a:latin typeface="Calibri" charset="0"/>
              </a:rPr>
              <a:t>Acknowledgements</a:t>
            </a:r>
          </a:p>
          <a:p>
            <a:pPr defTabSz="2927061">
              <a:spcBef>
                <a:spcPct val="20000"/>
              </a:spcBef>
            </a:pPr>
            <a:r>
              <a:rPr lang="en-US" altLang="en-US" sz="2400" kern="0" dirty="0" smtClean="0">
                <a:latin typeface="+mn-lt"/>
              </a:rPr>
              <a:t>Funding </a:t>
            </a:r>
            <a:r>
              <a:rPr lang="en-US" altLang="en-US" sz="2400" kern="0" dirty="0">
                <a:latin typeface="+mn-lt"/>
              </a:rPr>
              <a:t>for this research was also provided by Grant # 90RE5020 from the National Institute on Disability, Independent Living, and Rehabilitation  Research (NIDILRR), which is a Center within the Administration for Community  Living (ACL), Department of Health and Human Services (HHS</a:t>
            </a:r>
            <a:r>
              <a:rPr lang="en-US" altLang="en-US" sz="2400" kern="0" dirty="0" smtClean="0">
                <a:latin typeface="+mn-lt"/>
              </a:rPr>
              <a:t>).</a:t>
            </a:r>
            <a:endParaRPr lang="en-US" sz="2400" b="1" dirty="0">
              <a:latin typeface="+mn-lt"/>
            </a:endParaRPr>
          </a:p>
        </p:txBody>
      </p:sp>
      <p:sp>
        <p:nvSpPr>
          <p:cNvPr id="71" name="Rectangle 70"/>
          <p:cNvSpPr/>
          <p:nvPr/>
        </p:nvSpPr>
        <p:spPr>
          <a:xfrm>
            <a:off x="33816509" y="21072831"/>
            <a:ext cx="9153833" cy="4154984"/>
          </a:xfrm>
          <a:prstGeom prst="rect">
            <a:avLst/>
          </a:prstGeom>
        </p:spPr>
        <p:txBody>
          <a:bodyPr wrap="square">
            <a:spAutoFit/>
          </a:bodyPr>
          <a:lstStyle/>
          <a:p>
            <a:r>
              <a:rPr lang="en-US" sz="2400" dirty="0" smtClean="0"/>
              <a:t>    The </a:t>
            </a:r>
            <a:r>
              <a:rPr lang="en-US" sz="2400" dirty="0"/>
              <a:t>first </a:t>
            </a:r>
            <a:r>
              <a:rPr lang="en-US" sz="2400" dirty="0" smtClean="0"/>
              <a:t>four participants were </a:t>
            </a:r>
            <a:r>
              <a:rPr lang="en-US" sz="2400" dirty="0"/>
              <a:t>randomly assigned to the AR treatment group. These preliminary results with short-term AR training showed major improvements in speech intelligibility, as measured on an independent </a:t>
            </a:r>
            <a:r>
              <a:rPr lang="en-US" sz="2400" dirty="0" smtClean="0"/>
              <a:t>tests </a:t>
            </a:r>
            <a:r>
              <a:rPr lang="en-US" sz="2400" dirty="0"/>
              <a:t>of sentence recognition. After </a:t>
            </a:r>
            <a:r>
              <a:rPr lang="en-US" sz="2400" dirty="0" smtClean="0"/>
              <a:t>6 </a:t>
            </a:r>
            <a:r>
              <a:rPr lang="en-US" sz="2400" dirty="0"/>
              <a:t>weeks of AR training there was </a:t>
            </a:r>
            <a:r>
              <a:rPr lang="en-US" sz="2400" dirty="0" smtClean="0"/>
              <a:t>an average </a:t>
            </a:r>
            <a:r>
              <a:rPr lang="en-US" sz="2400" dirty="0"/>
              <a:t>increase of </a:t>
            </a:r>
            <a:r>
              <a:rPr lang="en-US" sz="2400" dirty="0" smtClean="0"/>
              <a:t>+15% </a:t>
            </a:r>
            <a:r>
              <a:rPr lang="en-US" sz="2400" dirty="0"/>
              <a:t>on </a:t>
            </a:r>
            <a:r>
              <a:rPr lang="en-US" sz="2400" dirty="0" err="1" smtClean="0"/>
              <a:t>AzBio</a:t>
            </a:r>
            <a:r>
              <a:rPr lang="en-US" sz="2400" dirty="0" smtClean="0"/>
              <a:t> and </a:t>
            </a:r>
            <a:r>
              <a:rPr lang="en-US" sz="2400" dirty="0"/>
              <a:t>+ </a:t>
            </a:r>
            <a:r>
              <a:rPr lang="en-US" sz="2400" dirty="0" smtClean="0"/>
              <a:t>16% </a:t>
            </a:r>
            <a:r>
              <a:rPr lang="en-US" sz="2400" dirty="0"/>
              <a:t>on </a:t>
            </a:r>
            <a:r>
              <a:rPr lang="en-US" sz="2400" dirty="0" err="1" smtClean="0"/>
              <a:t>CasperSent</a:t>
            </a:r>
            <a:r>
              <a:rPr lang="en-US" sz="2400" dirty="0" smtClean="0"/>
              <a:t> two months </a:t>
            </a:r>
            <a:r>
              <a:rPr lang="en-US" sz="2400" dirty="0"/>
              <a:t>following </a:t>
            </a:r>
            <a:r>
              <a:rPr lang="en-US" sz="2400" dirty="0" smtClean="0"/>
              <a:t>treatment.</a:t>
            </a:r>
            <a:endParaRPr lang="en-US" sz="2400" dirty="0"/>
          </a:p>
          <a:p>
            <a:r>
              <a:rPr lang="en-US" sz="2400" dirty="0" smtClean="0"/>
              <a:t>    Gains </a:t>
            </a:r>
            <a:r>
              <a:rPr lang="en-US" sz="2400" dirty="0"/>
              <a:t>in personal communication goals, as determined by the COSI technique, were </a:t>
            </a:r>
            <a:r>
              <a:rPr lang="en-US" sz="2400" dirty="0" smtClean="0"/>
              <a:t>reported </a:t>
            </a:r>
            <a:r>
              <a:rPr lang="en-US" sz="2400" dirty="0"/>
              <a:t>following the AR training program. Further, large reduction in hearing handicap and benefit on self-assessed communication function were found using the </a:t>
            </a:r>
            <a:r>
              <a:rPr lang="en-US" sz="2400" dirty="0" smtClean="0"/>
              <a:t>HHI </a:t>
            </a:r>
            <a:r>
              <a:rPr lang="en-US" sz="2400" dirty="0"/>
              <a:t>with positive changes on the social, general and </a:t>
            </a:r>
            <a:r>
              <a:rPr lang="en-US" sz="2400" dirty="0" smtClean="0"/>
              <a:t>overall </a:t>
            </a:r>
            <a:r>
              <a:rPr lang="en-US" sz="2400" dirty="0"/>
              <a:t>GBI scores.</a:t>
            </a:r>
          </a:p>
        </p:txBody>
      </p:sp>
      <p:sp>
        <p:nvSpPr>
          <p:cNvPr id="72" name="TextBox 71"/>
          <p:cNvSpPr txBox="1"/>
          <p:nvPr/>
        </p:nvSpPr>
        <p:spPr>
          <a:xfrm>
            <a:off x="36931886" y="25598437"/>
            <a:ext cx="2882159" cy="523220"/>
          </a:xfrm>
          <a:prstGeom prst="rect">
            <a:avLst/>
          </a:prstGeom>
          <a:noFill/>
        </p:spPr>
        <p:txBody>
          <a:bodyPr wrap="square">
            <a:spAutoFit/>
          </a:bodyPr>
          <a:lstStyle/>
          <a:p>
            <a:pPr algn="ctr">
              <a:defRPr/>
            </a:pPr>
            <a:r>
              <a:rPr lang="en-US" sz="2800" b="1" dirty="0">
                <a:cs typeface="Arial" charset="0"/>
              </a:rPr>
              <a:t>Summary</a:t>
            </a:r>
          </a:p>
        </p:txBody>
      </p:sp>
      <p:sp>
        <p:nvSpPr>
          <p:cNvPr id="73" name="Rectangle 72"/>
          <p:cNvSpPr/>
          <p:nvPr/>
        </p:nvSpPr>
        <p:spPr>
          <a:xfrm>
            <a:off x="34874590" y="26186328"/>
            <a:ext cx="6996752" cy="1938992"/>
          </a:xfrm>
          <a:prstGeom prst="rect">
            <a:avLst/>
          </a:prstGeom>
        </p:spPr>
        <p:txBody>
          <a:bodyPr wrap="square">
            <a:spAutoFit/>
          </a:bodyPr>
          <a:lstStyle/>
          <a:p>
            <a:pPr algn="ctr"/>
            <a:r>
              <a:rPr lang="en-US" sz="2400" b="1" dirty="0" smtClean="0"/>
              <a:t>Telehealth </a:t>
            </a:r>
            <a:r>
              <a:rPr lang="en-US" sz="2400" b="1" dirty="0"/>
              <a:t>AR has the potential </a:t>
            </a:r>
            <a:r>
              <a:rPr lang="en-US" sz="2400" b="1" dirty="0" smtClean="0"/>
              <a:t>to</a:t>
            </a:r>
          </a:p>
          <a:p>
            <a:pPr marL="342900" indent="-342900">
              <a:buFont typeface="Arial" charset="0"/>
              <a:buChar char="•"/>
            </a:pPr>
            <a:r>
              <a:rPr lang="en-US" sz="2400" dirty="0" smtClean="0"/>
              <a:t>Improve </a:t>
            </a:r>
            <a:r>
              <a:rPr lang="en-US" sz="2400" dirty="0"/>
              <a:t>outcomes for speech </a:t>
            </a:r>
            <a:r>
              <a:rPr lang="en-US" sz="2400" dirty="0" smtClean="0"/>
              <a:t>recognition</a:t>
            </a:r>
          </a:p>
          <a:p>
            <a:pPr marL="342900" indent="-342900">
              <a:buFont typeface="Arial" charset="0"/>
              <a:buChar char="•"/>
            </a:pPr>
            <a:r>
              <a:rPr lang="en-US" sz="2400" dirty="0" smtClean="0"/>
              <a:t>Reduce </a:t>
            </a:r>
            <a:r>
              <a:rPr lang="en-US" sz="2400" dirty="0"/>
              <a:t>hearing </a:t>
            </a:r>
            <a:r>
              <a:rPr lang="en-US" sz="2400" dirty="0" smtClean="0"/>
              <a:t>handicap</a:t>
            </a:r>
          </a:p>
          <a:p>
            <a:pPr marL="342900" indent="-342900">
              <a:buFont typeface="Arial" charset="0"/>
              <a:buChar char="•"/>
            </a:pPr>
            <a:r>
              <a:rPr lang="en-US" sz="2400" dirty="0" smtClean="0"/>
              <a:t>Improve </a:t>
            </a:r>
            <a:r>
              <a:rPr lang="en-US" sz="2400" dirty="0"/>
              <a:t>communication </a:t>
            </a:r>
            <a:r>
              <a:rPr lang="en-US" sz="2400" dirty="0" smtClean="0"/>
              <a:t>goals</a:t>
            </a:r>
          </a:p>
          <a:p>
            <a:pPr marL="342900" indent="-342900">
              <a:buFont typeface="Arial" charset="0"/>
              <a:buChar char="•"/>
            </a:pPr>
            <a:r>
              <a:rPr lang="en-US" sz="2400" dirty="0" smtClean="0"/>
              <a:t>Overcome </a:t>
            </a:r>
            <a:r>
              <a:rPr lang="en-US" sz="2400" dirty="0"/>
              <a:t>limitations preventing AR service delivery </a:t>
            </a:r>
          </a:p>
        </p:txBody>
      </p:sp>
      <p:sp>
        <p:nvSpPr>
          <p:cNvPr id="74" name="Text Box 96"/>
          <p:cNvSpPr txBox="1">
            <a:spLocks noChangeArrowheads="1"/>
          </p:cNvSpPr>
          <p:nvPr/>
        </p:nvSpPr>
        <p:spPr bwMode="auto">
          <a:xfrm>
            <a:off x="33138483" y="19646066"/>
            <a:ext cx="10218019" cy="1106208"/>
          </a:xfrm>
          <a:prstGeom prst="rect">
            <a:avLst/>
          </a:prstGeom>
          <a:solidFill>
            <a:schemeClr val="accent1"/>
          </a:solidFill>
          <a:ln w="9525">
            <a:noFill/>
            <a:miter lim="800000"/>
            <a:headEnd/>
            <a:tailEnd/>
          </a:ln>
        </p:spPr>
        <p:txBody>
          <a:bodyPr wrap="square" lIns="668787" tIns="334395" rIns="668787" bIns="334395">
            <a:spAutoFit/>
          </a:bodyPr>
          <a:lstStyle>
            <a:lvl1pPr defTabSz="1042988" eaLnBrk="0" hangingPunct="0">
              <a:defRPr sz="8600">
                <a:solidFill>
                  <a:schemeClr val="tx1"/>
                </a:solidFill>
                <a:latin typeface="Arial" charset="0"/>
                <a:ea typeface="ＭＳ Ｐゴシック" charset="0"/>
                <a:cs typeface="ＭＳ Ｐゴシック" charset="0"/>
              </a:defRPr>
            </a:lvl1pPr>
            <a:lvl2pPr marL="37931725" indent="-37474525" defTabSz="104298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spcBef>
                <a:spcPct val="50000"/>
              </a:spcBef>
              <a:defRPr/>
            </a:pPr>
            <a:r>
              <a:rPr lang="en-US" sz="2800" dirty="0" smtClean="0">
                <a:effectLst>
                  <a:outerShdw blurRad="38100" dist="38100" dir="2700000" algn="tl">
                    <a:srgbClr val="FFFFFF"/>
                  </a:outerShdw>
                </a:effectLst>
                <a:latin typeface="Arial Black" charset="0"/>
              </a:rPr>
              <a:t>Discussion</a:t>
            </a:r>
            <a:endParaRPr lang="en-US" sz="2800" dirty="0">
              <a:effectLst>
                <a:outerShdw blurRad="38100" dist="38100" dir="2700000" algn="tl">
                  <a:srgbClr val="FFFFFF"/>
                </a:outerShdw>
              </a:effectLst>
              <a:latin typeface="Arial Black" charset="0"/>
            </a:endParaRPr>
          </a:p>
        </p:txBody>
      </p:sp>
      <p:sp>
        <p:nvSpPr>
          <p:cNvPr id="13" name="TextBox 12"/>
          <p:cNvSpPr txBox="1"/>
          <p:nvPr/>
        </p:nvSpPr>
        <p:spPr>
          <a:xfrm>
            <a:off x="15262560" y="25632500"/>
            <a:ext cx="2398276" cy="523220"/>
          </a:xfrm>
          <a:prstGeom prst="rect">
            <a:avLst/>
          </a:prstGeom>
          <a:noFill/>
        </p:spPr>
        <p:txBody>
          <a:bodyPr wrap="square" rtlCol="0">
            <a:spAutoFit/>
          </a:bodyPr>
          <a:lstStyle/>
          <a:p>
            <a:r>
              <a:rPr lang="en-US" sz="2800" b="1" u="sng" dirty="0" smtClean="0"/>
              <a:t>Demographics</a:t>
            </a:r>
            <a:endParaRPr lang="en-US" sz="2800" b="1" u="sng" dirty="0"/>
          </a:p>
        </p:txBody>
      </p:sp>
      <p:sp>
        <p:nvSpPr>
          <p:cNvPr id="15" name="TextBox 14"/>
          <p:cNvSpPr txBox="1"/>
          <p:nvPr/>
        </p:nvSpPr>
        <p:spPr>
          <a:xfrm flipH="1">
            <a:off x="14877709" y="17946293"/>
            <a:ext cx="3214287" cy="523220"/>
          </a:xfrm>
          <a:prstGeom prst="rect">
            <a:avLst/>
          </a:prstGeom>
          <a:noFill/>
        </p:spPr>
        <p:txBody>
          <a:bodyPr wrap="square" rtlCol="0">
            <a:spAutoFit/>
          </a:bodyPr>
          <a:lstStyle/>
          <a:p>
            <a:r>
              <a:rPr lang="en-US" sz="2800" b="1" u="sng" dirty="0" smtClean="0"/>
              <a:t>Outcome Measures</a:t>
            </a:r>
            <a:endParaRPr lang="en-US" sz="2800" b="1" u="sng" dirty="0"/>
          </a:p>
        </p:txBody>
      </p:sp>
      <p:sp>
        <p:nvSpPr>
          <p:cNvPr id="18" name="Rectangle 17"/>
          <p:cNvSpPr/>
          <p:nvPr/>
        </p:nvSpPr>
        <p:spPr>
          <a:xfrm flipV="1">
            <a:off x="33254511" y="12576349"/>
            <a:ext cx="9985962"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10"/>
          <a:stretch>
            <a:fillRect/>
          </a:stretch>
        </p:blipFill>
        <p:spPr>
          <a:xfrm>
            <a:off x="22368993" y="14919922"/>
            <a:ext cx="10083658" cy="140220"/>
          </a:xfrm>
          <a:prstGeom prst="rect">
            <a:avLst/>
          </a:prstGeom>
        </p:spPr>
      </p:pic>
      <p:pic>
        <p:nvPicPr>
          <p:cNvPr id="20" name="Picture 19"/>
          <p:cNvPicPr>
            <a:picLocks noChangeAspect="1"/>
          </p:cNvPicPr>
          <p:nvPr/>
        </p:nvPicPr>
        <p:blipFill>
          <a:blip r:embed="rId10"/>
          <a:stretch>
            <a:fillRect/>
          </a:stretch>
        </p:blipFill>
        <p:spPr>
          <a:xfrm flipV="1">
            <a:off x="22436175" y="22102337"/>
            <a:ext cx="10083658" cy="140220"/>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34801" y="1390554"/>
            <a:ext cx="2832100" cy="2876645"/>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6315" y="1498505"/>
            <a:ext cx="3911600" cy="2082800"/>
          </a:xfrm>
          <a:prstGeom prst="rect">
            <a:avLst/>
          </a:prstGeom>
        </p:spPr>
      </p:pic>
      <p:sp>
        <p:nvSpPr>
          <p:cNvPr id="48" name="TextBox 47"/>
          <p:cNvSpPr txBox="1"/>
          <p:nvPr/>
        </p:nvSpPr>
        <p:spPr>
          <a:xfrm>
            <a:off x="28079828" y="23701048"/>
            <a:ext cx="2205100" cy="5293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t>*Lower Score is Better</a:t>
            </a:r>
            <a:endParaRPr lang="en-US" sz="1600" b="1" dirty="0"/>
          </a:p>
        </p:txBody>
      </p:sp>
    </p:spTree>
    <p:extLst>
      <p:ext uri="{BB962C8B-B14F-4D97-AF65-F5344CB8AC3E}">
        <p14:creationId xmlns:p14="http://schemas.microsoft.com/office/powerpoint/2010/main" val="1154355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7602</TotalTime>
  <Words>1056</Words>
  <Application>Microsoft Office PowerPoint</Application>
  <PresentationFormat>Custom</PresentationFormat>
  <Paragraphs>171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Arial Black</vt:lpstr>
      <vt:lpstr>Calibri</vt:lpstr>
      <vt:lpstr>Office Theme</vt:lpstr>
      <vt:lpstr>PowerPoint Presentation</vt:lpstr>
    </vt:vector>
  </TitlesOfParts>
  <Company>GWU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Brewer</dc:creator>
  <cp:lastModifiedBy>Claire Bernstein</cp:lastModifiedBy>
  <cp:revision>125</cp:revision>
  <cp:lastPrinted>2018-09-10T19:14:47Z</cp:lastPrinted>
  <dcterms:created xsi:type="dcterms:W3CDTF">2018-02-03T17:19:36Z</dcterms:created>
  <dcterms:modified xsi:type="dcterms:W3CDTF">2020-01-27T17:16:51Z</dcterms:modified>
</cp:coreProperties>
</file>