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E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2"/>
    <p:restoredTop sz="97397"/>
  </p:normalViewPr>
  <p:slideViewPr>
    <p:cSldViewPr snapToGrid="0" snapToObjects="1">
      <p:cViewPr>
        <p:scale>
          <a:sx n="141" d="100"/>
          <a:sy n="141" d="100"/>
        </p:scale>
        <p:origin x="-2544" y="23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F4459-8C51-4E43-8A1C-6F10CFFFE806}" type="datetimeFigureOut">
              <a:rPr lang="en-US" smtClean="0"/>
              <a:t>2/8/19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A997-62D1-FB4C-BFCF-11245F204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9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FA997-62D1-FB4C-BFCF-11245F204A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0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2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7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1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3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2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7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1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9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4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5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BEEC-D221-2B4E-BCB2-D7BD920EC1A2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64AF-2CED-8E46-9329-7226B3251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2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afhhtech.org/" TargetMode="External"/><Relationship Id="rId4" Type="http://schemas.openxmlformats.org/officeDocument/2006/relationships/hyperlink" Target="https://creativecommons.org/licenses/by-sa/3.0/us/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roup 757"/>
          <p:cNvGrpSpPr/>
          <p:nvPr/>
        </p:nvGrpSpPr>
        <p:grpSpPr>
          <a:xfrm>
            <a:off x="0" y="85857"/>
            <a:ext cx="7078400" cy="9058143"/>
            <a:chOff x="144261" y="90535"/>
            <a:chExt cx="6858000" cy="9058143"/>
          </a:xfrm>
        </p:grpSpPr>
        <p:sp>
          <p:nvSpPr>
            <p:cNvPr id="925" name="TextBox 924"/>
            <p:cNvSpPr txBox="1">
              <a:spLocks noChangeAspect="1"/>
            </p:cNvSpPr>
            <p:nvPr/>
          </p:nvSpPr>
          <p:spPr>
            <a:xfrm>
              <a:off x="144261" y="8548514"/>
              <a:ext cx="6858000" cy="600164"/>
            </a:xfrm>
            <a:prstGeom prst="rect">
              <a:avLst/>
            </a:prstGeom>
            <a:noFill/>
          </p:spPr>
          <p:txBody>
            <a:bodyPr wrap="square" lIns="91440" rIns="91440" rtlCol="0">
              <a:spAutoFit/>
            </a:bodyPr>
            <a:lstStyle/>
            <a:p>
              <a:r>
                <a:rPr lang="en-US" sz="900" dirty="0" smtClean="0"/>
                <a:t>© 2016</a:t>
              </a:r>
              <a:r>
                <a:rPr lang="en-US" sz="900" smtClean="0"/>
                <a:t>-</a:t>
              </a:r>
              <a:r>
                <a:rPr lang="en-US" sz="900" smtClean="0"/>
                <a:t>2019 </a:t>
              </a:r>
              <a:r>
                <a:rPr lang="en-US" sz="900" dirty="0" smtClean="0"/>
                <a:t>by </a:t>
              </a:r>
              <a:r>
                <a:rPr lang="en-US" sz="900" dirty="0" smtClean="0">
                  <a:hlinkClick r:id="rId3"/>
                </a:rPr>
                <a:t>Deaf</a:t>
              </a:r>
              <a:r>
                <a:rPr lang="en-US" sz="900" dirty="0">
                  <a:hlinkClick r:id="rId3"/>
                </a:rPr>
                <a:t>/</a:t>
              </a:r>
              <a:r>
                <a:rPr lang="en-US" sz="900" dirty="0" smtClean="0">
                  <a:hlinkClick r:id="rId3"/>
                </a:rPr>
                <a:t>Hard of Hearing Technology RERC</a:t>
              </a:r>
              <a:r>
                <a:rPr lang="en-US" sz="900" dirty="0" smtClean="0"/>
                <a:t>. Licensed under </a:t>
              </a:r>
              <a:r>
                <a:rPr lang="en-US" sz="900" dirty="0" smtClean="0">
                  <a:hlinkClick r:id="rId4"/>
                </a:rPr>
                <a:t>CC-BY-SA-3.0</a:t>
              </a:r>
              <a:r>
                <a:rPr lang="en-US" sz="900" dirty="0" smtClean="0"/>
                <a:t>.</a:t>
              </a:r>
            </a:p>
            <a:p>
              <a:r>
                <a:rPr lang="en-US" sz="800" dirty="0" smtClean="0"/>
                <a:t>This chart was </a:t>
              </a:r>
              <a:r>
                <a:rPr lang="en-US" sz="800" dirty="0"/>
                <a:t>developed under a grant from the National Institute on Disability, Independent Living, and Rehabilitation Research (NIDILRR grant </a:t>
              </a:r>
              <a:r>
                <a:rPr lang="en-US" sz="800" dirty="0" smtClean="0"/>
                <a:t>number</a:t>
              </a:r>
              <a:br>
                <a:rPr lang="en-US" sz="800" dirty="0" smtClean="0"/>
              </a:br>
              <a:r>
                <a:rPr lang="en-US" sz="800" dirty="0" smtClean="0"/>
                <a:t>90RE5020)</a:t>
              </a:r>
              <a:r>
                <a:rPr lang="en-US" sz="800" dirty="0"/>
                <a:t>. NIDILRR is a Center within the Administration for Community Living (ACL), Department of Health and Human Services (HHS). The contents of this </a:t>
              </a:r>
              <a:r>
                <a:rPr lang="en-US" sz="800" dirty="0" smtClean="0"/>
                <a:t/>
              </a:r>
              <a:br>
                <a:rPr lang="en-US" sz="800" dirty="0" smtClean="0"/>
              </a:br>
              <a:r>
                <a:rPr lang="en-US" sz="800" dirty="0" smtClean="0"/>
                <a:t>chart </a:t>
              </a:r>
              <a:r>
                <a:rPr lang="en-US" sz="800" dirty="0"/>
                <a:t>do not necessarily represent the policy of NIDILRR, ACL, HHS, and you should not assume endorsement by the Federal Government. </a:t>
              </a:r>
            </a:p>
          </p:txBody>
        </p:sp>
        <p:sp>
          <p:nvSpPr>
            <p:cNvPr id="5" name="Terminator 4"/>
            <p:cNvSpPr>
              <a:spLocks noChangeAspect="1"/>
            </p:cNvSpPr>
            <p:nvPr/>
          </p:nvSpPr>
          <p:spPr>
            <a:xfrm>
              <a:off x="2628792" y="90535"/>
              <a:ext cx="1352155" cy="312443"/>
            </a:xfrm>
            <a:prstGeom prst="flowChartTerminator">
              <a:avLst/>
            </a:prstGeom>
            <a:ln>
              <a:tailEnd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b="1" dirty="0" smtClean="0"/>
                <a:t>START: </a:t>
              </a:r>
              <a:r>
                <a:rPr lang="en-US" sz="700" dirty="0" smtClean="0"/>
                <a:t>I want to watch a video on the Internet.</a:t>
              </a:r>
              <a:endParaRPr lang="en-US" sz="700" dirty="0"/>
            </a:p>
          </p:txBody>
        </p:sp>
        <p:sp>
          <p:nvSpPr>
            <p:cNvPr id="6" name="Terminator 5"/>
            <p:cNvSpPr>
              <a:spLocks noChangeAspect="1"/>
            </p:cNvSpPr>
            <p:nvPr/>
          </p:nvSpPr>
          <p:spPr>
            <a:xfrm>
              <a:off x="577766" y="7699149"/>
              <a:ext cx="1011157" cy="769781"/>
            </a:xfrm>
            <a:prstGeom prst="flowChartTerminator">
              <a:avLst/>
            </a:prstGeom>
            <a:ln>
              <a:tailEnd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b="1" dirty="0" smtClean="0"/>
                <a:t>Sorry</a:t>
              </a:r>
              <a:r>
                <a:rPr lang="en-US" sz="700" b="1" dirty="0"/>
                <a:t>. </a:t>
              </a:r>
              <a:r>
                <a:rPr lang="en-US" sz="700" b="1" dirty="0" smtClean="0"/>
                <a:t>To get access you need to </a:t>
              </a:r>
              <a:r>
                <a:rPr lang="en-US" sz="700" dirty="0"/>
                <a:t>g</a:t>
              </a:r>
              <a:r>
                <a:rPr lang="en-US" sz="700" dirty="0" smtClean="0"/>
                <a:t>o </a:t>
              </a:r>
              <a:r>
                <a:rPr lang="en-US" sz="700" dirty="0"/>
                <a:t>and badger the FCC for changes to the rules</a:t>
              </a:r>
              <a:r>
                <a:rPr lang="en-US" sz="700" dirty="0" smtClean="0"/>
                <a:t>.</a:t>
              </a:r>
              <a:endParaRPr lang="en-US" sz="700" dirty="0"/>
            </a:p>
          </p:txBody>
        </p:sp>
        <p:sp>
          <p:nvSpPr>
            <p:cNvPr id="7" name="Terminator 6"/>
            <p:cNvSpPr>
              <a:spLocks noChangeAspect="1"/>
            </p:cNvSpPr>
            <p:nvPr/>
          </p:nvSpPr>
          <p:spPr>
            <a:xfrm>
              <a:off x="5048016" y="1018165"/>
              <a:ext cx="1026750" cy="522730"/>
            </a:xfrm>
            <a:prstGeom prst="flowChartTerminator">
              <a:avLst/>
            </a:prstGeom>
            <a:ln>
              <a:tailEnd w="sm" len="sm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Enjoy watching the video with captions</a:t>
              </a:r>
              <a:r>
                <a:rPr lang="en-US" sz="700" dirty="0"/>
                <a:t> </a:t>
              </a:r>
              <a:r>
                <a:rPr lang="en-US" sz="700" dirty="0" smtClean="0"/>
                <a:t>!</a:t>
              </a:r>
              <a:endParaRPr lang="en-US" sz="700" dirty="0"/>
            </a:p>
          </p:txBody>
        </p:sp>
        <p:cxnSp>
          <p:nvCxnSpPr>
            <p:cNvPr id="31" name="Elbow Connector 30"/>
            <p:cNvCxnSpPr>
              <a:cxnSpLocks noChangeAspect="1"/>
              <a:stCxn id="706" idx="1"/>
              <a:endCxn id="27" idx="0"/>
            </p:cNvCxnSpPr>
            <p:nvPr/>
          </p:nvCxnSpPr>
          <p:spPr>
            <a:xfrm rot="10800000" flipV="1">
              <a:off x="3376626" y="605490"/>
              <a:ext cx="475626" cy="132655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22" name="Terminator 121"/>
            <p:cNvSpPr>
              <a:spLocks noChangeAspect="1"/>
            </p:cNvSpPr>
            <p:nvPr/>
          </p:nvSpPr>
          <p:spPr>
            <a:xfrm>
              <a:off x="5573213" y="7373785"/>
              <a:ext cx="1001846" cy="699584"/>
            </a:xfrm>
            <a:prstGeom prst="flowChartTerminator">
              <a:avLst/>
            </a:prstGeom>
            <a:ln>
              <a:tailEnd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You’ve found a violation of the rules. File a complaint with the FCC.</a:t>
              </a:r>
              <a:endParaRPr lang="en-US" sz="700" dirty="0"/>
            </a:p>
          </p:txBody>
        </p:sp>
        <p:cxnSp>
          <p:nvCxnSpPr>
            <p:cNvPr id="336" name="Elbow Connector 335"/>
            <p:cNvCxnSpPr>
              <a:cxnSpLocks noChangeAspect="1"/>
              <a:stCxn id="900" idx="3"/>
              <a:endCxn id="119" idx="0"/>
            </p:cNvCxnSpPr>
            <p:nvPr/>
          </p:nvCxnSpPr>
          <p:spPr>
            <a:xfrm>
              <a:off x="4504940" y="1863175"/>
              <a:ext cx="1541369" cy="134454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5" name="Elbow Connector 394"/>
            <p:cNvCxnSpPr>
              <a:cxnSpLocks noChangeAspect="1"/>
              <a:stCxn id="717" idx="3"/>
              <a:endCxn id="122" idx="0"/>
            </p:cNvCxnSpPr>
            <p:nvPr/>
          </p:nvCxnSpPr>
          <p:spPr>
            <a:xfrm>
              <a:off x="4387131" y="5088526"/>
              <a:ext cx="1687006" cy="2285259"/>
            </a:xfrm>
            <a:prstGeom prst="bentConnector2">
              <a:avLst/>
            </a:prstGeom>
            <a:ln>
              <a:prstDash val="sysDot"/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9" name="Elbow Connector 508"/>
            <p:cNvCxnSpPr>
              <a:cxnSpLocks noChangeAspect="1"/>
              <a:stCxn id="859" idx="2"/>
              <a:endCxn id="122" idx="0"/>
            </p:cNvCxnSpPr>
            <p:nvPr/>
          </p:nvCxnSpPr>
          <p:spPr>
            <a:xfrm rot="5400000">
              <a:off x="4108037" y="5407883"/>
              <a:ext cx="3932200" cy="12305"/>
            </a:xfrm>
            <a:prstGeom prst="bentConnector3">
              <a:avLst>
                <a:gd name="adj1" fmla="val 50000"/>
              </a:avLst>
            </a:prstGeom>
            <a:ln>
              <a:prstDash val="sysDot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6" name="Elbow Connector 545"/>
            <p:cNvCxnSpPr>
              <a:cxnSpLocks noChangeAspect="1"/>
              <a:stCxn id="786" idx="3"/>
              <a:endCxn id="122" idx="0"/>
            </p:cNvCxnSpPr>
            <p:nvPr/>
          </p:nvCxnSpPr>
          <p:spPr>
            <a:xfrm>
              <a:off x="5389332" y="6652605"/>
              <a:ext cx="684805" cy="721180"/>
            </a:xfrm>
            <a:prstGeom prst="bentConnector2">
              <a:avLst/>
            </a:prstGeom>
            <a:ln>
              <a:prstDash val="sysDot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52" name="Elbow Connector 551"/>
            <p:cNvCxnSpPr>
              <a:cxnSpLocks noChangeAspect="1"/>
              <a:stCxn id="793" idx="2"/>
              <a:endCxn id="6" idx="1"/>
            </p:cNvCxnSpPr>
            <p:nvPr/>
          </p:nvCxnSpPr>
          <p:spPr>
            <a:xfrm rot="5400000">
              <a:off x="1333584" y="4871101"/>
              <a:ext cx="2457121" cy="3968756"/>
            </a:xfrm>
            <a:prstGeom prst="bentConnector4">
              <a:avLst>
                <a:gd name="adj1" fmla="val 58012"/>
                <a:gd name="adj2" fmla="val 105581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9" name="Elbow Connector 558"/>
            <p:cNvCxnSpPr>
              <a:cxnSpLocks noChangeAspect="1"/>
              <a:stCxn id="705" idx="2"/>
              <a:endCxn id="7" idx="1"/>
            </p:cNvCxnSpPr>
            <p:nvPr/>
          </p:nvCxnSpPr>
          <p:spPr>
            <a:xfrm rot="16200000" flipH="1">
              <a:off x="4804827" y="1036339"/>
              <a:ext cx="308998" cy="177383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78" name="Elbow Connector 577"/>
            <p:cNvCxnSpPr>
              <a:cxnSpLocks noChangeAspect="1"/>
              <a:stCxn id="915" idx="3"/>
              <a:endCxn id="122" idx="0"/>
            </p:cNvCxnSpPr>
            <p:nvPr/>
          </p:nvCxnSpPr>
          <p:spPr>
            <a:xfrm>
              <a:off x="5047468" y="3987337"/>
              <a:ext cx="1026668" cy="3386448"/>
            </a:xfrm>
            <a:prstGeom prst="bentConnector2">
              <a:avLst/>
            </a:prstGeom>
            <a:ln>
              <a:prstDash val="sysDot"/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9" name="Group 308"/>
            <p:cNvGrpSpPr/>
            <p:nvPr/>
          </p:nvGrpSpPr>
          <p:grpSpPr>
            <a:xfrm>
              <a:off x="3852252" y="382647"/>
              <a:ext cx="1828495" cy="587886"/>
              <a:chOff x="1809175" y="-4020141"/>
              <a:chExt cx="2269268" cy="799210"/>
            </a:xfrm>
          </p:grpSpPr>
          <p:sp>
            <p:nvSpPr>
              <p:cNvPr id="10" name="Decision 9"/>
              <p:cNvSpPr>
                <a:spLocks noChangeAspect="1"/>
              </p:cNvSpPr>
              <p:nvPr/>
            </p:nvSpPr>
            <p:spPr>
              <a:xfrm>
                <a:off x="1968893" y="-4020141"/>
                <a:ext cx="2109550" cy="623550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Is the video captioned?</a:t>
                </a:r>
                <a:endParaRPr lang="en-US" sz="700" dirty="0"/>
              </a:p>
            </p:txBody>
          </p:sp>
          <p:sp>
            <p:nvSpPr>
              <p:cNvPr id="705" name="TextBox 704"/>
              <p:cNvSpPr txBox="1">
                <a:spLocks noChangeAspect="1"/>
              </p:cNvSpPr>
              <p:nvPr/>
            </p:nvSpPr>
            <p:spPr>
              <a:xfrm>
                <a:off x="2797204" y="-3473004"/>
                <a:ext cx="551684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 </a:t>
                </a:r>
                <a:r>
                  <a:rPr lang="en-US" sz="700" dirty="0" smtClean="0">
                    <a:sym typeface="Wingdings"/>
                  </a:rPr>
                  <a:t></a:t>
                </a:r>
                <a:endParaRPr lang="en-US" sz="700" dirty="0"/>
              </a:p>
            </p:txBody>
          </p:sp>
          <p:sp>
            <p:nvSpPr>
              <p:cNvPr id="706" name="TextBox 705"/>
              <p:cNvSpPr txBox="1">
                <a:spLocks noChangeAspect="1"/>
              </p:cNvSpPr>
              <p:nvPr/>
            </p:nvSpPr>
            <p:spPr>
              <a:xfrm>
                <a:off x="1809175" y="-3843230"/>
                <a:ext cx="527621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 </a:t>
                </a:r>
                <a:r>
                  <a:rPr lang="en-US" sz="700" dirty="0" smtClean="0">
                    <a:sym typeface="Wingdings"/>
                  </a:rPr>
                  <a:t></a:t>
                </a:r>
                <a:endParaRPr lang="en-US" sz="700" dirty="0"/>
              </a:p>
            </p:txBody>
          </p:sp>
        </p:grpSp>
        <p:cxnSp>
          <p:nvCxnSpPr>
            <p:cNvPr id="856" name="Elbow Connector 855"/>
            <p:cNvCxnSpPr>
              <a:cxnSpLocks noChangeAspect="1"/>
              <a:stCxn id="791" idx="3"/>
              <a:endCxn id="122" idx="0"/>
            </p:cNvCxnSpPr>
            <p:nvPr/>
          </p:nvCxnSpPr>
          <p:spPr>
            <a:xfrm>
              <a:off x="2973244" y="6845042"/>
              <a:ext cx="3100893" cy="528743"/>
            </a:xfrm>
            <a:prstGeom prst="bentConnector2">
              <a:avLst/>
            </a:prstGeom>
            <a:ln>
              <a:prstDash val="sysDot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61" name="Elbow Connector 860"/>
            <p:cNvCxnSpPr>
              <a:cxnSpLocks noChangeAspect="1"/>
              <a:stCxn id="790" idx="1"/>
              <a:endCxn id="6" idx="1"/>
            </p:cNvCxnSpPr>
            <p:nvPr/>
          </p:nvCxnSpPr>
          <p:spPr>
            <a:xfrm rot="10800000" flipV="1">
              <a:off x="577767" y="6523998"/>
              <a:ext cx="1373165" cy="1560042"/>
            </a:xfrm>
            <a:prstGeom prst="bentConnector3">
              <a:avLst>
                <a:gd name="adj1" fmla="val 116129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69" name="Terminator 168"/>
            <p:cNvSpPr>
              <a:spLocks noChangeAspect="1"/>
            </p:cNvSpPr>
            <p:nvPr/>
          </p:nvSpPr>
          <p:spPr>
            <a:xfrm>
              <a:off x="857524" y="2105700"/>
              <a:ext cx="1607367" cy="267304"/>
            </a:xfrm>
            <a:prstGeom prst="flowChartTerminator">
              <a:avLst/>
            </a:prstGeom>
            <a:ln>
              <a:tailEnd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b="1" dirty="0" smtClean="0"/>
                <a:t>STOP: </a:t>
              </a:r>
              <a:r>
                <a:rPr lang="en-US" sz="700" dirty="0" smtClean="0"/>
                <a:t>Contact site directly, and also contact NAD</a:t>
              </a:r>
              <a:endParaRPr lang="en-US" sz="700" dirty="0"/>
            </a:p>
          </p:txBody>
        </p:sp>
        <p:cxnSp>
          <p:nvCxnSpPr>
            <p:cNvPr id="101" name="Elbow Connector 100"/>
            <p:cNvCxnSpPr>
              <a:cxnSpLocks noChangeAspect="1"/>
              <a:stCxn id="713" idx="1"/>
              <a:endCxn id="6" idx="1"/>
            </p:cNvCxnSpPr>
            <p:nvPr/>
          </p:nvCxnSpPr>
          <p:spPr>
            <a:xfrm rot="10800000" flipH="1" flipV="1">
              <a:off x="550655" y="1477766"/>
              <a:ext cx="27110" cy="6606273"/>
            </a:xfrm>
            <a:prstGeom prst="bentConnector3">
              <a:avLst>
                <a:gd name="adj1" fmla="val -816983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Elbow Connector 326"/>
            <p:cNvCxnSpPr>
              <a:cxnSpLocks noChangeAspect="1"/>
              <a:stCxn id="715" idx="1"/>
              <a:endCxn id="139" idx="0"/>
            </p:cNvCxnSpPr>
            <p:nvPr/>
          </p:nvCxnSpPr>
          <p:spPr>
            <a:xfrm rot="10800000" flipV="1">
              <a:off x="1624806" y="1005460"/>
              <a:ext cx="776871" cy="137777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1" name="Elbow Connector 360"/>
            <p:cNvCxnSpPr>
              <a:cxnSpLocks noChangeAspect="1"/>
              <a:stCxn id="901" idx="2"/>
              <a:endCxn id="6" idx="1"/>
            </p:cNvCxnSpPr>
            <p:nvPr/>
          </p:nvCxnSpPr>
          <p:spPr>
            <a:xfrm rot="5400000">
              <a:off x="-1439025" y="3973849"/>
              <a:ext cx="6126983" cy="2093398"/>
            </a:xfrm>
            <a:prstGeom prst="bentConnector4">
              <a:avLst>
                <a:gd name="adj1" fmla="val 8440"/>
                <a:gd name="adj2" fmla="val 110580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81" name="Elbow Connector 480"/>
            <p:cNvCxnSpPr>
              <a:cxnSpLocks noChangeAspect="1"/>
              <a:stCxn id="908" idx="3"/>
              <a:endCxn id="122" idx="0"/>
            </p:cNvCxnSpPr>
            <p:nvPr/>
          </p:nvCxnSpPr>
          <p:spPr>
            <a:xfrm flipV="1">
              <a:off x="3579312" y="7373785"/>
              <a:ext cx="2494825" cy="1001761"/>
            </a:xfrm>
            <a:prstGeom prst="bentConnector4">
              <a:avLst>
                <a:gd name="adj1" fmla="val 23998"/>
                <a:gd name="adj2" fmla="val 116121"/>
              </a:avLst>
            </a:prstGeom>
            <a:ln>
              <a:prstDash val="sysDot"/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Elbow Connector 549"/>
            <p:cNvCxnSpPr>
              <a:cxnSpLocks noChangeAspect="1"/>
              <a:stCxn id="788" idx="3"/>
              <a:endCxn id="122" idx="0"/>
            </p:cNvCxnSpPr>
            <p:nvPr/>
          </p:nvCxnSpPr>
          <p:spPr>
            <a:xfrm>
              <a:off x="2309824" y="6191103"/>
              <a:ext cx="3764313" cy="1182682"/>
            </a:xfrm>
            <a:prstGeom prst="bentConnector2">
              <a:avLst/>
            </a:prstGeom>
            <a:ln>
              <a:prstDash val="sysDot"/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2" name="Elbow Connector 581"/>
            <p:cNvCxnSpPr>
              <a:cxnSpLocks noChangeAspect="1"/>
              <a:stCxn id="716" idx="1"/>
              <a:endCxn id="6" idx="1"/>
            </p:cNvCxnSpPr>
            <p:nvPr/>
          </p:nvCxnSpPr>
          <p:spPr>
            <a:xfrm rot="10800000" flipV="1">
              <a:off x="577767" y="3004208"/>
              <a:ext cx="721967" cy="5079831"/>
            </a:xfrm>
            <a:prstGeom prst="bentConnector3">
              <a:avLst>
                <a:gd name="adj1" fmla="val 130678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5" name="Elbow Connector 614"/>
            <p:cNvCxnSpPr>
              <a:cxnSpLocks noChangeAspect="1"/>
              <a:stCxn id="5" idx="3"/>
              <a:endCxn id="10" idx="0"/>
            </p:cNvCxnSpPr>
            <p:nvPr/>
          </p:nvCxnSpPr>
          <p:spPr>
            <a:xfrm>
              <a:off x="3980947" y="246757"/>
              <a:ext cx="849900" cy="135890"/>
            </a:xfrm>
            <a:prstGeom prst="bentConnector2">
              <a:avLst/>
            </a:prstGeom>
            <a:ln>
              <a:headEnd w="sm" len="med"/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Elbow Connector 617"/>
            <p:cNvCxnSpPr>
              <a:cxnSpLocks noChangeAspect="1"/>
              <a:stCxn id="907" idx="1"/>
              <a:endCxn id="6" idx="1"/>
            </p:cNvCxnSpPr>
            <p:nvPr/>
          </p:nvCxnSpPr>
          <p:spPr>
            <a:xfrm rot="10800000" flipV="1">
              <a:off x="577766" y="8056136"/>
              <a:ext cx="2090956" cy="27903"/>
            </a:xfrm>
            <a:prstGeom prst="bentConnector5">
              <a:avLst>
                <a:gd name="adj1" fmla="val 25821"/>
                <a:gd name="adj2" fmla="val -2331330"/>
                <a:gd name="adj3" fmla="val 110592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3" name="Elbow Connector 682"/>
            <p:cNvCxnSpPr>
              <a:cxnSpLocks noChangeAspect="1"/>
              <a:stCxn id="416" idx="1"/>
              <a:endCxn id="6" idx="1"/>
            </p:cNvCxnSpPr>
            <p:nvPr/>
          </p:nvCxnSpPr>
          <p:spPr>
            <a:xfrm rot="10800000" flipV="1">
              <a:off x="577767" y="5113366"/>
              <a:ext cx="864620" cy="2970673"/>
            </a:xfrm>
            <a:prstGeom prst="bentConnector3">
              <a:avLst>
                <a:gd name="adj1" fmla="val 125616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98" name="Cloud 697"/>
            <p:cNvSpPr>
              <a:spLocks noChangeAspect="1"/>
            </p:cNvSpPr>
            <p:nvPr/>
          </p:nvSpPr>
          <p:spPr>
            <a:xfrm>
              <a:off x="4426052" y="7510780"/>
              <a:ext cx="1030660" cy="1070308"/>
            </a:xfrm>
            <a:prstGeom prst="cloud">
              <a:avLst/>
            </a:prstGeom>
            <a:gradFill>
              <a:gsLst>
                <a:gs pos="18000">
                  <a:srgbClr val="FFEF7F"/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16200000" scaled="0"/>
            </a:gradFill>
            <a:ln>
              <a:solidFill>
                <a:schemeClr val="tx1"/>
              </a:solidFill>
              <a:tailEnd w="sm" len="sm"/>
            </a:ln>
            <a:effectLst>
              <a:glow rad="190500">
                <a:srgbClr val="FF6600">
                  <a:alpha val="75000"/>
                </a:srgb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b="1" i="1" dirty="0"/>
                <a:t>Are you lost? </a:t>
              </a:r>
              <a:r>
                <a:rPr lang="en-US" sz="700" i="1" dirty="0"/>
                <a:t>Try filing a complaint with the FCC and cross your fingers.</a:t>
              </a:r>
            </a:p>
          </p:txBody>
        </p:sp>
        <p:cxnSp>
          <p:nvCxnSpPr>
            <p:cNvPr id="98" name="Elbow Connector 97"/>
            <p:cNvCxnSpPr>
              <a:cxnSpLocks noChangeAspect="1"/>
              <a:stCxn id="712" idx="2"/>
              <a:endCxn id="169" idx="0"/>
            </p:cNvCxnSpPr>
            <p:nvPr/>
          </p:nvCxnSpPr>
          <p:spPr>
            <a:xfrm rot="16200000" flipH="1">
              <a:off x="1587724" y="2032215"/>
              <a:ext cx="145745" cy="1224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3" name="Group 312"/>
            <p:cNvGrpSpPr/>
            <p:nvPr/>
          </p:nvGrpSpPr>
          <p:grpSpPr>
            <a:xfrm>
              <a:off x="550656" y="1143238"/>
              <a:ext cx="2122953" cy="816717"/>
              <a:chOff x="-1588490" y="-1480079"/>
              <a:chExt cx="2634708" cy="1110297"/>
            </a:xfrm>
          </p:grpSpPr>
          <p:sp>
            <p:nvSpPr>
              <p:cNvPr id="139" name="Decision 138"/>
              <p:cNvSpPr>
                <a:spLocks noChangeAspect="1"/>
              </p:cNvSpPr>
              <p:nvPr/>
            </p:nvSpPr>
            <p:spPr>
              <a:xfrm>
                <a:off x="-1557035" y="-1480079"/>
                <a:ext cx="2603253" cy="931693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713" name="TextBox 712"/>
              <p:cNvSpPr txBox="1">
                <a:spLocks noChangeAspect="1"/>
              </p:cNvSpPr>
              <p:nvPr/>
            </p:nvSpPr>
            <p:spPr>
              <a:xfrm>
                <a:off x="-1588490" y="-1151336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712" name="TextBox 711"/>
              <p:cNvSpPr txBox="1">
                <a:spLocks noChangeAspect="1"/>
              </p:cNvSpPr>
              <p:nvPr/>
            </p:nvSpPr>
            <p:spPr>
              <a:xfrm>
                <a:off x="-421967" y="-621855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2401676" y="738146"/>
              <a:ext cx="1898873" cy="654118"/>
              <a:chOff x="78490" y="-3374584"/>
              <a:chExt cx="2356611" cy="889250"/>
            </a:xfrm>
          </p:grpSpPr>
          <p:sp>
            <p:nvSpPr>
              <p:cNvPr id="27" name="Decision 26"/>
              <p:cNvSpPr>
                <a:spLocks noChangeAspect="1"/>
              </p:cNvSpPr>
              <p:nvPr/>
            </p:nvSpPr>
            <p:spPr>
              <a:xfrm>
                <a:off x="141816" y="-3374584"/>
                <a:ext cx="2293285" cy="720409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Was the video ever shown on TV </a:t>
                </a:r>
                <a:r>
                  <a:rPr lang="en-US" sz="700" b="1" dirty="0" smtClean="0"/>
                  <a:t>with</a:t>
                </a:r>
                <a:r>
                  <a:rPr lang="en-US" sz="700" dirty="0" smtClean="0"/>
                  <a:t> captions?</a:t>
                </a:r>
                <a:endParaRPr lang="en-US" sz="700" dirty="0"/>
              </a:p>
            </p:txBody>
          </p:sp>
          <p:sp>
            <p:nvSpPr>
              <p:cNvPr id="715" name="TextBox 714"/>
              <p:cNvSpPr txBox="1">
                <a:spLocks noChangeAspect="1"/>
              </p:cNvSpPr>
              <p:nvPr/>
            </p:nvSpPr>
            <p:spPr>
              <a:xfrm>
                <a:off x="78490" y="-3137216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714" name="TextBox 713"/>
              <p:cNvSpPr txBox="1">
                <a:spLocks noChangeAspect="1"/>
              </p:cNvSpPr>
              <p:nvPr/>
            </p:nvSpPr>
            <p:spPr>
              <a:xfrm>
                <a:off x="1112060" y="-2737407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cxnSp>
          <p:nvCxnSpPr>
            <p:cNvPr id="333" name="Elbow Connector 332"/>
            <p:cNvCxnSpPr>
              <a:cxnSpLocks noChangeAspect="1"/>
              <a:stCxn id="714" idx="2"/>
              <a:endCxn id="51" idx="0"/>
            </p:cNvCxnSpPr>
            <p:nvPr/>
          </p:nvCxnSpPr>
          <p:spPr>
            <a:xfrm rot="5400000">
              <a:off x="3323754" y="1469932"/>
              <a:ext cx="157790" cy="2454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9" name="Elbow Connector 338"/>
            <p:cNvCxnSpPr>
              <a:cxnSpLocks noChangeAspect="1"/>
              <a:stCxn id="334" idx="2"/>
              <a:endCxn id="314" idx="0"/>
            </p:cNvCxnSpPr>
            <p:nvPr/>
          </p:nvCxnSpPr>
          <p:spPr>
            <a:xfrm rot="5400000">
              <a:off x="2581857" y="1867506"/>
              <a:ext cx="390419" cy="1338913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9" name="Elbow Connector 348"/>
            <p:cNvCxnSpPr>
              <a:cxnSpLocks noChangeAspect="1"/>
              <a:stCxn id="709" idx="3"/>
              <a:endCxn id="321" idx="0"/>
            </p:cNvCxnSpPr>
            <p:nvPr/>
          </p:nvCxnSpPr>
          <p:spPr>
            <a:xfrm>
              <a:off x="3023413" y="3842192"/>
              <a:ext cx="391247" cy="1335353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Elbow Connector 358"/>
            <p:cNvCxnSpPr>
              <a:cxnSpLocks noChangeAspect="1"/>
              <a:stCxn id="718" idx="2"/>
              <a:endCxn id="417" idx="0"/>
            </p:cNvCxnSpPr>
            <p:nvPr/>
          </p:nvCxnSpPr>
          <p:spPr>
            <a:xfrm rot="5400000">
              <a:off x="2463116" y="6805538"/>
              <a:ext cx="1906709" cy="8226"/>
            </a:xfrm>
            <a:prstGeom prst="bentConnector3">
              <a:avLst>
                <a:gd name="adj1" fmla="val 50000"/>
              </a:avLst>
            </a:prstGeom>
            <a:ln>
              <a:prstDash val="solid"/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68" name="Group 167"/>
            <p:cNvGrpSpPr/>
            <p:nvPr/>
          </p:nvGrpSpPr>
          <p:grpSpPr>
            <a:xfrm>
              <a:off x="2623109" y="5177545"/>
              <a:ext cx="1489409" cy="678752"/>
              <a:chOff x="1265195" y="5377235"/>
              <a:chExt cx="1848442" cy="922739"/>
            </a:xfrm>
          </p:grpSpPr>
          <p:sp>
            <p:nvSpPr>
              <p:cNvPr id="321" name="Decision 320"/>
              <p:cNvSpPr>
                <a:spLocks noChangeAspect="1"/>
              </p:cNvSpPr>
              <p:nvPr/>
            </p:nvSpPr>
            <p:spPr>
              <a:xfrm>
                <a:off x="1381477" y="5377235"/>
                <a:ext cx="1732160" cy="708903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Is it a montage of multiple videos?</a:t>
                </a:r>
                <a:endParaRPr lang="en-US" sz="700" dirty="0"/>
              </a:p>
            </p:txBody>
          </p:sp>
          <p:sp>
            <p:nvSpPr>
              <p:cNvPr id="718" name="TextBox 717"/>
              <p:cNvSpPr txBox="1">
                <a:spLocks noChangeAspect="1"/>
              </p:cNvSpPr>
              <p:nvPr/>
            </p:nvSpPr>
            <p:spPr>
              <a:xfrm>
                <a:off x="2044688" y="6047901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773" name="TextBox 772"/>
              <p:cNvSpPr txBox="1">
                <a:spLocks noChangeAspect="1"/>
              </p:cNvSpPr>
              <p:nvPr/>
            </p:nvSpPr>
            <p:spPr>
              <a:xfrm>
                <a:off x="1265195" y="5612025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cxnSp>
          <p:nvCxnSpPr>
            <p:cNvPr id="850" name="Elbow Connector 849"/>
            <p:cNvCxnSpPr>
              <a:cxnSpLocks noChangeAspect="1"/>
              <a:stCxn id="773" idx="2"/>
              <a:endCxn id="839" idx="0"/>
            </p:cNvCxnSpPr>
            <p:nvPr/>
          </p:nvCxnSpPr>
          <p:spPr>
            <a:xfrm rot="5400000">
              <a:off x="2409835" y="5907192"/>
              <a:ext cx="744484" cy="1448"/>
            </a:xfrm>
            <a:prstGeom prst="bentConnector3">
              <a:avLst>
                <a:gd name="adj1" fmla="val 50000"/>
              </a:avLst>
            </a:prstGeom>
            <a:ln>
              <a:prstDash val="solid"/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34" name="Group 133"/>
            <p:cNvGrpSpPr/>
            <p:nvPr/>
          </p:nvGrpSpPr>
          <p:grpSpPr>
            <a:xfrm>
              <a:off x="1299733" y="2732173"/>
              <a:ext cx="1540273" cy="738626"/>
              <a:chOff x="1769814" y="766492"/>
              <a:chExt cx="1911568" cy="1004135"/>
            </a:xfrm>
          </p:grpSpPr>
          <p:sp>
            <p:nvSpPr>
              <p:cNvPr id="314" name="Decision 313"/>
              <p:cNvSpPr>
                <a:spLocks noChangeAspect="1"/>
              </p:cNvSpPr>
              <p:nvPr/>
            </p:nvSpPr>
            <p:spPr>
              <a:xfrm>
                <a:off x="1863489" y="766492"/>
                <a:ext cx="1817893" cy="797538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Is clip on the TV station’s </a:t>
                </a:r>
                <a:r>
                  <a:rPr lang="en-US" sz="700" b="1" dirty="0" smtClean="0"/>
                  <a:t>own</a:t>
                </a:r>
                <a:r>
                  <a:rPr lang="en-US" sz="700" dirty="0" smtClean="0"/>
                  <a:t> app or web site?</a:t>
                </a:r>
                <a:endParaRPr lang="en-US" sz="700" dirty="0"/>
              </a:p>
            </p:txBody>
          </p:sp>
          <p:sp>
            <p:nvSpPr>
              <p:cNvPr id="777" name="TextBox 776"/>
              <p:cNvSpPr txBox="1">
                <a:spLocks noChangeAspect="1"/>
              </p:cNvSpPr>
              <p:nvPr/>
            </p:nvSpPr>
            <p:spPr>
              <a:xfrm>
                <a:off x="2599008" y="1518554"/>
                <a:ext cx="420436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716" name="TextBox 715"/>
              <p:cNvSpPr txBox="1">
                <a:spLocks noChangeAspect="1"/>
              </p:cNvSpPr>
              <p:nvPr/>
            </p:nvSpPr>
            <p:spPr>
              <a:xfrm>
                <a:off x="1769814" y="1010278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cxnSp>
          <p:nvCxnSpPr>
            <p:cNvPr id="429" name="Elbow Connector 428"/>
            <p:cNvCxnSpPr>
              <a:cxnSpLocks noChangeAspect="1"/>
              <a:stCxn id="777" idx="2"/>
              <a:endCxn id="315" idx="0"/>
            </p:cNvCxnSpPr>
            <p:nvPr/>
          </p:nvCxnSpPr>
          <p:spPr>
            <a:xfrm rot="16200000" flipH="1">
              <a:off x="2073303" y="3534750"/>
              <a:ext cx="129248" cy="1347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4" name="Elbow Connector 353"/>
            <p:cNvCxnSpPr>
              <a:cxnSpLocks noChangeAspect="1"/>
              <a:stCxn id="711" idx="2"/>
              <a:endCxn id="416" idx="0"/>
            </p:cNvCxnSpPr>
            <p:nvPr/>
          </p:nvCxnSpPr>
          <p:spPr>
            <a:xfrm rot="5400000">
              <a:off x="1800069" y="4546390"/>
              <a:ext cx="673685" cy="9520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Elbow Connector 441"/>
            <p:cNvCxnSpPr>
              <a:cxnSpLocks noChangeAspect="1"/>
              <a:stCxn id="776" idx="2"/>
              <a:endCxn id="418" idx="0"/>
            </p:cNvCxnSpPr>
            <p:nvPr/>
          </p:nvCxnSpPr>
          <p:spPr>
            <a:xfrm rot="16200000" flipH="1">
              <a:off x="2059703" y="5548940"/>
              <a:ext cx="136674" cy="1493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5" name="Elbow Connector 444"/>
            <p:cNvCxnSpPr>
              <a:cxnSpLocks noChangeAspect="1"/>
              <a:stCxn id="789" idx="1"/>
              <a:endCxn id="924" idx="3"/>
            </p:cNvCxnSpPr>
            <p:nvPr/>
          </p:nvCxnSpPr>
          <p:spPr>
            <a:xfrm rot="10800000">
              <a:off x="1247107" y="5842801"/>
              <a:ext cx="130094" cy="8116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59" name="Group 158"/>
            <p:cNvGrpSpPr/>
            <p:nvPr/>
          </p:nvGrpSpPr>
          <p:grpSpPr>
            <a:xfrm>
              <a:off x="1415606" y="3600047"/>
              <a:ext cx="1607807" cy="614261"/>
              <a:chOff x="254956" y="4476228"/>
              <a:chExt cx="1995383" cy="835066"/>
            </a:xfrm>
          </p:grpSpPr>
          <p:sp>
            <p:nvSpPr>
              <p:cNvPr id="315" name="Decision 314"/>
              <p:cNvSpPr>
                <a:spLocks noChangeAspect="1"/>
              </p:cNvSpPr>
              <p:nvPr/>
            </p:nvSpPr>
            <p:spPr>
              <a:xfrm>
                <a:off x="254956" y="4476228"/>
                <a:ext cx="1794557" cy="698398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Is it from a live/near-live program?</a:t>
                </a:r>
                <a:endParaRPr lang="en-US" sz="700" dirty="0"/>
              </a:p>
            </p:txBody>
          </p:sp>
          <p:sp>
            <p:nvSpPr>
              <p:cNvPr id="709" name="TextBox 708"/>
              <p:cNvSpPr txBox="1">
                <a:spLocks noChangeAspect="1"/>
              </p:cNvSpPr>
              <p:nvPr/>
            </p:nvSpPr>
            <p:spPr>
              <a:xfrm>
                <a:off x="1853967" y="4679380"/>
                <a:ext cx="396372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711" name="TextBox 710"/>
              <p:cNvSpPr txBox="1">
                <a:spLocks noChangeAspect="1"/>
              </p:cNvSpPr>
              <p:nvPr/>
            </p:nvSpPr>
            <p:spPr>
              <a:xfrm>
                <a:off x="945827" y="5059222"/>
                <a:ext cx="420436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1316459" y="4887993"/>
              <a:ext cx="1505456" cy="593357"/>
              <a:chOff x="137202" y="6272889"/>
              <a:chExt cx="1868353" cy="806650"/>
            </a:xfrm>
          </p:grpSpPr>
          <p:sp>
            <p:nvSpPr>
              <p:cNvPr id="416" name="Decision 415"/>
              <p:cNvSpPr>
                <a:spLocks noChangeAspect="1"/>
              </p:cNvSpPr>
              <p:nvPr/>
            </p:nvSpPr>
            <p:spPr>
              <a:xfrm>
                <a:off x="293484" y="6272889"/>
                <a:ext cx="1712071" cy="612785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Video newer than </a:t>
                </a:r>
                <a:r>
                  <a:rPr lang="en-US" sz="700" dirty="0"/>
                  <a:t>7</a:t>
                </a:r>
                <a:r>
                  <a:rPr lang="en-US" sz="700" dirty="0" smtClean="0"/>
                  <a:t>/1/17?</a:t>
                </a:r>
                <a:endParaRPr lang="en-US" sz="700" dirty="0"/>
              </a:p>
            </p:txBody>
          </p:sp>
          <p:sp>
            <p:nvSpPr>
              <p:cNvPr id="776" name="TextBox 775"/>
              <p:cNvSpPr txBox="1">
                <a:spLocks noChangeAspect="1"/>
              </p:cNvSpPr>
              <p:nvPr/>
            </p:nvSpPr>
            <p:spPr>
              <a:xfrm>
                <a:off x="933274" y="6827466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774" name="TextBox 773"/>
              <p:cNvSpPr txBox="1">
                <a:spLocks noChangeAspect="1"/>
              </p:cNvSpPr>
              <p:nvPr/>
            </p:nvSpPr>
            <p:spPr>
              <a:xfrm>
                <a:off x="137202" y="6449299"/>
                <a:ext cx="396371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2668722" y="7763006"/>
              <a:ext cx="1370693" cy="705250"/>
              <a:chOff x="2184548" y="7296411"/>
              <a:chExt cx="1701110" cy="958761"/>
            </a:xfrm>
          </p:grpSpPr>
          <p:sp>
            <p:nvSpPr>
              <p:cNvPr id="417" name="Decision 416"/>
              <p:cNvSpPr>
                <a:spLocks noChangeAspect="1"/>
              </p:cNvSpPr>
              <p:nvPr/>
            </p:nvSpPr>
            <p:spPr>
              <a:xfrm>
                <a:off x="2329227" y="7296411"/>
                <a:ext cx="1556431" cy="805365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smtClean="0"/>
                  <a:t>Video Montage newer </a:t>
                </a:r>
                <a:r>
                  <a:rPr lang="en-US" sz="700" dirty="0" smtClean="0"/>
                  <a:t>than </a:t>
                </a:r>
                <a:r>
                  <a:rPr lang="en-US" sz="700" dirty="0"/>
                  <a:t>1</a:t>
                </a:r>
                <a:r>
                  <a:rPr lang="en-US" sz="700" dirty="0" smtClean="0"/>
                  <a:t>/1/17?</a:t>
                </a:r>
                <a:endParaRPr lang="en-US" sz="700" dirty="0"/>
              </a:p>
            </p:txBody>
          </p:sp>
          <p:sp>
            <p:nvSpPr>
              <p:cNvPr id="907" name="TextBox 906"/>
              <p:cNvSpPr txBox="1">
                <a:spLocks noChangeAspect="1"/>
              </p:cNvSpPr>
              <p:nvPr/>
            </p:nvSpPr>
            <p:spPr>
              <a:xfrm>
                <a:off x="2184548" y="7568875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908" name="TextBox 907"/>
              <p:cNvSpPr txBox="1">
                <a:spLocks noChangeAspect="1"/>
              </p:cNvSpPr>
              <p:nvPr/>
            </p:nvSpPr>
            <p:spPr>
              <a:xfrm>
                <a:off x="2894208" y="8003099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1950931" y="6280158"/>
              <a:ext cx="1457479" cy="657595"/>
              <a:chOff x="4488115" y="7066951"/>
              <a:chExt cx="1808811" cy="893974"/>
            </a:xfrm>
          </p:grpSpPr>
          <p:sp>
            <p:nvSpPr>
              <p:cNvPr id="839" name="Decision 838"/>
              <p:cNvSpPr>
                <a:spLocks noChangeAspect="1"/>
              </p:cNvSpPr>
              <p:nvPr/>
            </p:nvSpPr>
            <p:spPr>
              <a:xfrm>
                <a:off x="4740490" y="7066951"/>
                <a:ext cx="1556436" cy="671697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smtClean="0"/>
                  <a:t>Video newer </a:t>
                </a:r>
                <a:r>
                  <a:rPr lang="en-US" sz="700" dirty="0" smtClean="0"/>
                  <a:t>than 1/1/16?</a:t>
                </a:r>
                <a:endParaRPr lang="en-US" sz="700" dirty="0"/>
              </a:p>
            </p:txBody>
          </p:sp>
          <p:sp>
            <p:nvSpPr>
              <p:cNvPr id="791" name="TextBox 790"/>
              <p:cNvSpPr txBox="1">
                <a:spLocks noChangeAspect="1"/>
              </p:cNvSpPr>
              <p:nvPr/>
            </p:nvSpPr>
            <p:spPr>
              <a:xfrm>
                <a:off x="5336426" y="7708851"/>
                <a:ext cx="420435" cy="252074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790" name="TextBox 789"/>
              <p:cNvSpPr txBox="1">
                <a:spLocks noChangeAspect="1"/>
              </p:cNvSpPr>
              <p:nvPr/>
            </p:nvSpPr>
            <p:spPr>
              <a:xfrm>
                <a:off x="4488115" y="7272405"/>
                <a:ext cx="396375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grpSp>
          <p:nvGrpSpPr>
            <p:cNvPr id="619" name="Group 618"/>
            <p:cNvGrpSpPr/>
            <p:nvPr/>
          </p:nvGrpSpPr>
          <p:grpSpPr>
            <a:xfrm>
              <a:off x="522109" y="5411850"/>
              <a:ext cx="2191261" cy="879280"/>
              <a:chOff x="2464539" y="3180118"/>
              <a:chExt cx="2719476" cy="1195351"/>
            </a:xfrm>
          </p:grpSpPr>
          <p:grpSp>
            <p:nvGrpSpPr>
              <p:cNvPr id="156" name="Group 155"/>
              <p:cNvGrpSpPr/>
              <p:nvPr/>
            </p:nvGrpSpPr>
            <p:grpSpPr>
              <a:xfrm>
                <a:off x="3525755" y="3460403"/>
                <a:ext cx="1658260" cy="915066"/>
                <a:chOff x="1099274" y="7213859"/>
                <a:chExt cx="1658260" cy="915066"/>
              </a:xfrm>
            </p:grpSpPr>
            <p:sp>
              <p:nvSpPr>
                <p:cNvPr id="418" name="Decision 417"/>
                <p:cNvSpPr>
                  <a:spLocks noChangeAspect="1"/>
                </p:cNvSpPr>
                <p:nvPr/>
              </p:nvSpPr>
              <p:spPr>
                <a:xfrm>
                  <a:off x="1306534" y="7213859"/>
                  <a:ext cx="1451000" cy="791954"/>
                </a:xfrm>
                <a:prstGeom prst="flowChartDecision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/>
                </a:p>
              </p:txBody>
            </p:sp>
            <p:sp>
              <p:nvSpPr>
                <p:cNvPr id="788" name="TextBox 787"/>
                <p:cNvSpPr txBox="1">
                  <a:spLocks noChangeAspect="1"/>
                </p:cNvSpPr>
                <p:nvPr/>
              </p:nvSpPr>
              <p:spPr>
                <a:xfrm>
                  <a:off x="1844441" y="7856957"/>
                  <a:ext cx="412270" cy="271968"/>
                </a:xfrm>
                <a:prstGeom prst="rect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US" sz="700" dirty="0" smtClean="0"/>
                    <a:t>Yes</a:t>
                  </a:r>
                  <a:endParaRPr lang="en-US" sz="700" dirty="0"/>
                </a:p>
              </p:txBody>
            </p:sp>
            <p:sp>
              <p:nvSpPr>
                <p:cNvPr id="789" name="TextBox 788"/>
                <p:cNvSpPr txBox="1">
                  <a:spLocks noChangeAspect="1"/>
                </p:cNvSpPr>
                <p:nvPr/>
              </p:nvSpPr>
              <p:spPr>
                <a:xfrm>
                  <a:off x="1099274" y="7404431"/>
                  <a:ext cx="396372" cy="252073"/>
                </a:xfrm>
                <a:prstGeom prst="rect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sz="700" dirty="0" smtClean="0"/>
                    <a:t>No</a:t>
                  </a:r>
                  <a:endParaRPr lang="en-US" sz="700" dirty="0"/>
                </a:p>
              </p:txBody>
            </p:sp>
          </p:grpSp>
          <p:sp>
            <p:nvSpPr>
              <p:cNvPr id="924" name="Terminator 923"/>
              <p:cNvSpPr>
                <a:spLocks noChangeAspect="1"/>
              </p:cNvSpPr>
              <p:nvPr/>
            </p:nvSpPr>
            <p:spPr>
              <a:xfrm>
                <a:off x="2464539" y="3180118"/>
                <a:ext cx="899762" cy="1171723"/>
              </a:xfrm>
              <a:prstGeom prst="flowChartTerminator">
                <a:avLst/>
              </a:prstGeom>
              <a:ln>
                <a:tailEnd w="sm" len="sm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Come </a:t>
                </a:r>
                <a:r>
                  <a:rPr lang="en-US" sz="700" dirty="0"/>
                  <a:t>back and try again when 12 hours have passed.</a:t>
                </a:r>
              </a:p>
            </p:txBody>
          </p:sp>
        </p:grpSp>
        <p:cxnSp>
          <p:nvCxnSpPr>
            <p:cNvPr id="377" name="Elbow Connector 376"/>
            <p:cNvCxnSpPr>
              <a:cxnSpLocks noChangeAspect="1"/>
              <a:stCxn id="119" idx="1"/>
              <a:endCxn id="121" idx="0"/>
            </p:cNvCxnSpPr>
            <p:nvPr/>
          </p:nvCxnSpPr>
          <p:spPr>
            <a:xfrm rot="10800000" flipV="1">
              <a:off x="4139614" y="2254401"/>
              <a:ext cx="1199115" cy="725743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Elbow Connector 391"/>
            <p:cNvCxnSpPr>
              <a:cxnSpLocks noChangeAspect="1"/>
              <a:stCxn id="914" idx="2"/>
              <a:endCxn id="123" idx="0"/>
            </p:cNvCxnSpPr>
            <p:nvPr/>
          </p:nvCxnSpPr>
          <p:spPr>
            <a:xfrm rot="5400000">
              <a:off x="4105578" y="4514426"/>
              <a:ext cx="136995" cy="2727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Elbow Connector 456"/>
            <p:cNvCxnSpPr>
              <a:cxnSpLocks noChangeAspect="1"/>
              <a:stCxn id="316" idx="2"/>
              <a:endCxn id="120" idx="0"/>
            </p:cNvCxnSpPr>
            <p:nvPr/>
          </p:nvCxnSpPr>
          <p:spPr>
            <a:xfrm rot="5400000">
              <a:off x="5956667" y="2707465"/>
              <a:ext cx="214259" cy="2762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Elbow Connector 531"/>
            <p:cNvCxnSpPr>
              <a:cxnSpLocks noChangeAspect="1"/>
              <a:stCxn id="912" idx="1"/>
              <a:endCxn id="263" idx="0"/>
            </p:cNvCxnSpPr>
            <p:nvPr/>
          </p:nvCxnSpPr>
          <p:spPr>
            <a:xfrm rot="10800000" flipV="1">
              <a:off x="5201145" y="3035622"/>
              <a:ext cx="122644" cy="2203778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8" name="Elbow Connector 537"/>
            <p:cNvCxnSpPr>
              <a:cxnSpLocks noChangeAspect="1"/>
              <a:stCxn id="792" idx="2"/>
              <a:endCxn id="264" idx="0"/>
            </p:cNvCxnSpPr>
            <p:nvPr/>
          </p:nvCxnSpPr>
          <p:spPr>
            <a:xfrm rot="5400000">
              <a:off x="5159142" y="6027232"/>
              <a:ext cx="103428" cy="26272"/>
            </a:xfrm>
            <a:prstGeom prst="bentConnector3">
              <a:avLst>
                <a:gd name="adj1" fmla="val 50000"/>
              </a:avLst>
            </a:prstGeom>
            <a:ln>
              <a:prstDash val="sysDash"/>
              <a:tailEnd type="arrow" w="sm" len="sm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49" name="Elbow Connector 548"/>
            <p:cNvCxnSpPr>
              <a:cxnSpLocks noChangeAspect="1"/>
              <a:stCxn id="83" idx="1"/>
              <a:endCxn id="919" idx="3"/>
            </p:cNvCxnSpPr>
            <p:nvPr/>
          </p:nvCxnSpPr>
          <p:spPr>
            <a:xfrm rot="10800000">
              <a:off x="4314864" y="6327035"/>
              <a:ext cx="139839" cy="3617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4" name="Elbow Connector 563"/>
            <p:cNvCxnSpPr>
              <a:cxnSpLocks noChangeAspect="1"/>
              <a:stCxn id="916" idx="3"/>
              <a:endCxn id="263" idx="0"/>
            </p:cNvCxnSpPr>
            <p:nvPr/>
          </p:nvCxnSpPr>
          <p:spPr>
            <a:xfrm>
              <a:off x="5033890" y="4795703"/>
              <a:ext cx="167254" cy="443696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72" name="Group 171"/>
            <p:cNvGrpSpPr/>
            <p:nvPr/>
          </p:nvGrpSpPr>
          <p:grpSpPr>
            <a:xfrm>
              <a:off x="4386830" y="5239398"/>
              <a:ext cx="1557703" cy="749256"/>
              <a:chOff x="2601482" y="4762455"/>
              <a:chExt cx="1933200" cy="1018586"/>
            </a:xfrm>
          </p:grpSpPr>
          <p:sp>
            <p:nvSpPr>
              <p:cNvPr id="263" name="Decision 262"/>
              <p:cNvSpPr>
                <a:spLocks noChangeAspect="1"/>
              </p:cNvSpPr>
              <p:nvPr/>
            </p:nvSpPr>
            <p:spPr>
              <a:xfrm>
                <a:off x="2689504" y="4762455"/>
                <a:ext cx="1845178" cy="824343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Was it on TV anywhere in the US </a:t>
                </a:r>
                <a:r>
                  <a:rPr lang="en-US" sz="700" b="1" dirty="0" smtClean="0"/>
                  <a:t>after</a:t>
                </a:r>
                <a:r>
                  <a:rPr lang="en-US" sz="700" dirty="0" smtClean="0"/>
                  <a:t> 3/30/14?</a:t>
                </a:r>
                <a:endParaRPr lang="en-US" sz="700" dirty="0"/>
              </a:p>
            </p:txBody>
          </p:sp>
          <p:sp>
            <p:nvSpPr>
              <p:cNvPr id="792" name="TextBox 791"/>
              <p:cNvSpPr txBox="1">
                <a:spLocks noChangeAspect="1"/>
              </p:cNvSpPr>
              <p:nvPr/>
            </p:nvSpPr>
            <p:spPr>
              <a:xfrm>
                <a:off x="3430230" y="5528969"/>
                <a:ext cx="420436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793" name="TextBox 792"/>
              <p:cNvSpPr txBox="1">
                <a:spLocks noChangeAspect="1"/>
              </p:cNvSpPr>
              <p:nvPr/>
            </p:nvSpPr>
            <p:spPr>
              <a:xfrm>
                <a:off x="2601482" y="5037203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cxnSp>
          <p:nvCxnSpPr>
            <p:cNvPr id="389" name="Elbow Connector 388"/>
            <p:cNvCxnSpPr>
              <a:cxnSpLocks noChangeAspect="1"/>
              <a:stCxn id="910" idx="2"/>
              <a:endCxn id="124" idx="0"/>
            </p:cNvCxnSpPr>
            <p:nvPr/>
          </p:nvCxnSpPr>
          <p:spPr>
            <a:xfrm rot="16200000" flipH="1">
              <a:off x="4087944" y="3634891"/>
              <a:ext cx="141453" cy="4139"/>
            </a:xfrm>
            <a:prstGeom prst="bentConnector3">
              <a:avLst>
                <a:gd name="adj1" fmla="val 50000"/>
              </a:avLst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8" name="Elbow Connector 607"/>
            <p:cNvCxnSpPr>
              <a:cxnSpLocks/>
              <a:stCxn id="778" idx="3"/>
              <a:endCxn id="263" idx="0"/>
            </p:cNvCxnSpPr>
            <p:nvPr/>
          </p:nvCxnSpPr>
          <p:spPr>
            <a:xfrm>
              <a:off x="5016716" y="3208995"/>
              <a:ext cx="184428" cy="2030403"/>
            </a:xfrm>
            <a:prstGeom prst="bentConnector2">
              <a:avLst/>
            </a:prstGeom>
            <a:ln>
              <a:tailEnd type="arrow" w="sm" len="sm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37" name="Group 136"/>
            <p:cNvGrpSpPr/>
            <p:nvPr/>
          </p:nvGrpSpPr>
          <p:grpSpPr>
            <a:xfrm>
              <a:off x="3478840" y="2980145"/>
              <a:ext cx="1537875" cy="586089"/>
              <a:chOff x="2034739" y="3420746"/>
              <a:chExt cx="1908594" cy="796767"/>
            </a:xfrm>
          </p:grpSpPr>
          <p:sp>
            <p:nvSpPr>
              <p:cNvPr id="121" name="Decision 120"/>
              <p:cNvSpPr>
                <a:spLocks noChangeAspect="1"/>
              </p:cNvSpPr>
              <p:nvPr/>
            </p:nvSpPr>
            <p:spPr>
              <a:xfrm>
                <a:off x="2034739" y="3420746"/>
                <a:ext cx="1640113" cy="632911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Video newer than 9/30/12?</a:t>
                </a:r>
                <a:endParaRPr lang="en-US" sz="700" dirty="0"/>
              </a:p>
            </p:txBody>
          </p:sp>
          <p:sp>
            <p:nvSpPr>
              <p:cNvPr id="778" name="TextBox 777"/>
              <p:cNvSpPr txBox="1">
                <a:spLocks noChangeAspect="1"/>
              </p:cNvSpPr>
              <p:nvPr/>
            </p:nvSpPr>
            <p:spPr>
              <a:xfrm>
                <a:off x="3546960" y="3605822"/>
                <a:ext cx="396373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910" name="TextBox 909"/>
              <p:cNvSpPr txBox="1">
                <a:spLocks noChangeAspect="1"/>
              </p:cNvSpPr>
              <p:nvPr/>
            </p:nvSpPr>
            <p:spPr>
              <a:xfrm>
                <a:off x="2665662" y="3965440"/>
                <a:ext cx="4204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5323788" y="2815976"/>
              <a:ext cx="1418482" cy="625609"/>
              <a:chOff x="1377131" y="4108395"/>
              <a:chExt cx="1760418" cy="850493"/>
            </a:xfrm>
          </p:grpSpPr>
          <p:sp>
            <p:nvSpPr>
              <p:cNvPr id="120" name="Decision 119"/>
              <p:cNvSpPr>
                <a:spLocks noChangeAspect="1"/>
              </p:cNvSpPr>
              <p:nvPr/>
            </p:nvSpPr>
            <p:spPr>
              <a:xfrm>
                <a:off x="1450071" y="4108395"/>
                <a:ext cx="1687478" cy="609739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Video newer than 3/30/13?</a:t>
                </a:r>
                <a:endParaRPr lang="en-US" sz="700" dirty="0"/>
              </a:p>
            </p:txBody>
          </p:sp>
          <p:sp>
            <p:nvSpPr>
              <p:cNvPr id="859" name="TextBox 858"/>
              <p:cNvSpPr txBox="1">
                <a:spLocks noChangeAspect="1"/>
              </p:cNvSpPr>
              <p:nvPr/>
            </p:nvSpPr>
            <p:spPr>
              <a:xfrm>
                <a:off x="2098138" y="4706815"/>
                <a:ext cx="420436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912" name="TextBox 911"/>
              <p:cNvSpPr txBox="1">
                <a:spLocks noChangeAspect="1"/>
              </p:cNvSpPr>
              <p:nvPr/>
            </p:nvSpPr>
            <p:spPr>
              <a:xfrm>
                <a:off x="1377131" y="4280958"/>
                <a:ext cx="396372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3489643" y="3707687"/>
              <a:ext cx="1557830" cy="739605"/>
              <a:chOff x="4566623" y="4272008"/>
              <a:chExt cx="1933358" cy="1005466"/>
            </a:xfrm>
          </p:grpSpPr>
          <p:sp>
            <p:nvSpPr>
              <p:cNvPr id="124" name="Decision 123"/>
              <p:cNvSpPr>
                <a:spLocks noChangeAspect="1"/>
              </p:cNvSpPr>
              <p:nvPr/>
            </p:nvSpPr>
            <p:spPr>
              <a:xfrm>
                <a:off x="4566623" y="4272008"/>
                <a:ext cx="1665740" cy="775337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Was the program edited for the Internet?</a:t>
                </a:r>
                <a:endParaRPr lang="en-US" sz="700" dirty="0"/>
              </a:p>
            </p:txBody>
          </p:sp>
          <p:sp>
            <p:nvSpPr>
              <p:cNvPr id="914" name="TextBox 913"/>
              <p:cNvSpPr txBox="1">
                <a:spLocks noChangeAspect="1"/>
              </p:cNvSpPr>
              <p:nvPr/>
            </p:nvSpPr>
            <p:spPr>
              <a:xfrm>
                <a:off x="5207513" y="5025401"/>
                <a:ext cx="420436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915" name="TextBox 914"/>
              <p:cNvSpPr txBox="1">
                <a:spLocks noChangeAspect="1"/>
              </p:cNvSpPr>
              <p:nvPr/>
            </p:nvSpPr>
            <p:spPr>
              <a:xfrm>
                <a:off x="6103608" y="4526146"/>
                <a:ext cx="396373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3539587" y="4584287"/>
              <a:ext cx="1494301" cy="596949"/>
              <a:chOff x="4856519" y="5391693"/>
              <a:chExt cx="1854515" cy="811530"/>
            </a:xfrm>
          </p:grpSpPr>
          <p:sp>
            <p:nvSpPr>
              <p:cNvPr id="123" name="Decision 122"/>
              <p:cNvSpPr>
                <a:spLocks noChangeAspect="1"/>
              </p:cNvSpPr>
              <p:nvPr/>
            </p:nvSpPr>
            <p:spPr>
              <a:xfrm>
                <a:off x="4856519" y="5391693"/>
                <a:ext cx="1571488" cy="608637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Video newer than 9/30/13?</a:t>
                </a:r>
                <a:endParaRPr lang="en-US" sz="700" dirty="0"/>
              </a:p>
            </p:txBody>
          </p:sp>
          <p:sp>
            <p:nvSpPr>
              <p:cNvPr id="717" name="TextBox 716"/>
              <p:cNvSpPr txBox="1">
                <a:spLocks noChangeAspect="1"/>
              </p:cNvSpPr>
              <p:nvPr/>
            </p:nvSpPr>
            <p:spPr>
              <a:xfrm>
                <a:off x="5487935" y="5951151"/>
                <a:ext cx="420436" cy="252072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  <p:sp>
            <p:nvSpPr>
              <p:cNvPr id="916" name="TextBox 915"/>
              <p:cNvSpPr txBox="1">
                <a:spLocks noChangeAspect="1"/>
              </p:cNvSpPr>
              <p:nvPr/>
            </p:nvSpPr>
            <p:spPr>
              <a:xfrm>
                <a:off x="6314662" y="5553068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</p:grpSp>
        <p:grpSp>
          <p:nvGrpSpPr>
            <p:cNvPr id="601" name="Group 600"/>
            <p:cNvGrpSpPr/>
            <p:nvPr/>
          </p:nvGrpSpPr>
          <p:grpSpPr>
            <a:xfrm>
              <a:off x="3589968" y="5858873"/>
              <a:ext cx="2275225" cy="936324"/>
              <a:chOff x="-1011076" y="4179530"/>
              <a:chExt cx="2823686" cy="1272899"/>
            </a:xfrm>
          </p:grpSpPr>
          <p:grpSp>
            <p:nvGrpSpPr>
              <p:cNvPr id="150" name="Group 149"/>
              <p:cNvGrpSpPr/>
              <p:nvPr/>
            </p:nvGrpSpPr>
            <p:grpSpPr>
              <a:xfrm>
                <a:off x="62108" y="4496570"/>
                <a:ext cx="1750502" cy="888046"/>
                <a:chOff x="2950871" y="6139020"/>
                <a:chExt cx="1750502" cy="888046"/>
              </a:xfrm>
            </p:grpSpPr>
            <p:sp>
              <p:nvSpPr>
                <p:cNvPr id="264" name="Decision 263"/>
                <p:cNvSpPr>
                  <a:spLocks noChangeAspect="1"/>
                </p:cNvSpPr>
                <p:nvPr/>
              </p:nvSpPr>
              <p:spPr>
                <a:xfrm>
                  <a:off x="3044624" y="6139020"/>
                  <a:ext cx="1656749" cy="659038"/>
                </a:xfrm>
                <a:prstGeom prst="flowChartDecision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/>
                    <a:t>15 days passed since show date?</a:t>
                  </a:r>
                  <a:endParaRPr lang="en-US" sz="700" dirty="0"/>
                </a:p>
              </p:txBody>
            </p:sp>
            <p:sp>
              <p:nvSpPr>
                <p:cNvPr id="786" name="TextBox 785"/>
                <p:cNvSpPr txBox="1">
                  <a:spLocks noChangeAspect="1"/>
                </p:cNvSpPr>
                <p:nvPr/>
              </p:nvSpPr>
              <p:spPr>
                <a:xfrm>
                  <a:off x="3690366" y="6774994"/>
                  <a:ext cx="420435" cy="252072"/>
                </a:xfrm>
                <a:prstGeom prst="rect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sz="700" dirty="0" smtClean="0"/>
                    <a:t>Yes</a:t>
                  </a:r>
                  <a:endParaRPr lang="en-US" sz="700" dirty="0"/>
                </a:p>
              </p:txBody>
            </p:sp>
            <p:sp>
              <p:nvSpPr>
                <p:cNvPr id="83" name="TextBox 82"/>
                <p:cNvSpPr txBox="1">
                  <a:spLocks noChangeAspect="1"/>
                </p:cNvSpPr>
                <p:nvPr/>
              </p:nvSpPr>
              <p:spPr>
                <a:xfrm>
                  <a:off x="2950871" y="6337309"/>
                  <a:ext cx="396372" cy="252073"/>
                </a:xfrm>
                <a:prstGeom prst="rect">
                  <a:avLst/>
                </a:prstGeom>
                <a:ln>
                  <a:tailEnd w="sm" len="sm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sz="700" dirty="0" smtClean="0"/>
                    <a:t>No</a:t>
                  </a:r>
                  <a:endParaRPr lang="en-US" sz="700" dirty="0"/>
                </a:p>
              </p:txBody>
            </p:sp>
          </p:grpSp>
          <p:sp>
            <p:nvSpPr>
              <p:cNvPr id="919" name="Terminator 918"/>
              <p:cNvSpPr>
                <a:spLocks noChangeAspect="1"/>
              </p:cNvSpPr>
              <p:nvPr/>
            </p:nvSpPr>
            <p:spPr>
              <a:xfrm>
                <a:off x="-1011076" y="4179530"/>
                <a:ext cx="899636" cy="1272899"/>
              </a:xfrm>
              <a:prstGeom prst="flowChartTerminator">
                <a:avLst/>
              </a:prstGeom>
              <a:ln>
                <a:tailEnd w="sm" len="sm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Come </a:t>
                </a:r>
                <a:r>
                  <a:rPr lang="en-US" sz="700" dirty="0"/>
                  <a:t>back and try again when 15 days have passed.</a:t>
                </a:r>
              </a:p>
            </p:txBody>
          </p:sp>
        </p:grpSp>
        <p:grpSp>
          <p:nvGrpSpPr>
            <p:cNvPr id="287" name="Group 286"/>
            <p:cNvGrpSpPr/>
            <p:nvPr/>
          </p:nvGrpSpPr>
          <p:grpSpPr>
            <a:xfrm>
              <a:off x="5246352" y="1997629"/>
              <a:ext cx="1507535" cy="604088"/>
              <a:chOff x="2540141" y="623372"/>
              <a:chExt cx="1870938" cy="821236"/>
            </a:xfrm>
          </p:grpSpPr>
          <p:sp>
            <p:nvSpPr>
              <p:cNvPr id="119" name="Decision 118"/>
              <p:cNvSpPr>
                <a:spLocks noChangeAspect="1"/>
              </p:cNvSpPr>
              <p:nvPr/>
            </p:nvSpPr>
            <p:spPr>
              <a:xfrm>
                <a:off x="2654787" y="623372"/>
                <a:ext cx="1756292" cy="698146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Is/was the program live or near-live?</a:t>
                </a:r>
                <a:endParaRPr lang="en-US" sz="700" dirty="0"/>
              </a:p>
            </p:txBody>
          </p:sp>
          <p:sp>
            <p:nvSpPr>
              <p:cNvPr id="708" name="TextBox 707"/>
              <p:cNvSpPr txBox="1">
                <a:spLocks noChangeAspect="1"/>
              </p:cNvSpPr>
              <p:nvPr/>
            </p:nvSpPr>
            <p:spPr>
              <a:xfrm>
                <a:off x="2540141" y="868695"/>
                <a:ext cx="396372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No</a:t>
                </a:r>
                <a:endParaRPr lang="en-US" sz="700" dirty="0"/>
              </a:p>
            </p:txBody>
          </p:sp>
          <p:sp>
            <p:nvSpPr>
              <p:cNvPr id="316" name="TextBox 315"/>
              <p:cNvSpPr txBox="1">
                <a:spLocks noChangeAspect="1"/>
              </p:cNvSpPr>
              <p:nvPr/>
            </p:nvSpPr>
            <p:spPr>
              <a:xfrm>
                <a:off x="3346132" y="1192535"/>
                <a:ext cx="420436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Yes</a:t>
                </a:r>
                <a:endParaRPr lang="en-US" sz="700" dirty="0"/>
              </a:p>
            </p:txBody>
          </p:sp>
        </p:grpSp>
        <p:grpSp>
          <p:nvGrpSpPr>
            <p:cNvPr id="305" name="Group 304"/>
            <p:cNvGrpSpPr/>
            <p:nvPr/>
          </p:nvGrpSpPr>
          <p:grpSpPr>
            <a:xfrm>
              <a:off x="2407479" y="1550054"/>
              <a:ext cx="2097461" cy="791699"/>
              <a:chOff x="3359139" y="-2756684"/>
              <a:chExt cx="2603071" cy="1076286"/>
            </a:xfrm>
          </p:grpSpPr>
          <p:sp>
            <p:nvSpPr>
              <p:cNvPr id="51" name="Decision 50"/>
              <p:cNvSpPr>
                <a:spLocks noChangeAspect="1"/>
              </p:cNvSpPr>
              <p:nvPr/>
            </p:nvSpPr>
            <p:spPr>
              <a:xfrm>
                <a:off x="3638652" y="-2756684"/>
                <a:ext cx="1908055" cy="878888"/>
              </a:xfrm>
              <a:prstGeom prst="flowChartDecision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 smtClean="0"/>
                  <a:t>What kind of video </a:t>
                </a:r>
                <a:r>
                  <a:rPr lang="en-US" sz="700" dirty="0"/>
                  <a:t>i</a:t>
                </a:r>
                <a:r>
                  <a:rPr lang="en-US" sz="700" dirty="0" smtClean="0"/>
                  <a:t>s it: full-length, clip, or outtake?</a:t>
                </a:r>
                <a:endParaRPr lang="en-US" sz="700" dirty="0"/>
              </a:p>
            </p:txBody>
          </p:sp>
          <p:sp>
            <p:nvSpPr>
              <p:cNvPr id="900" name="TextBox 899"/>
              <p:cNvSpPr txBox="1">
                <a:spLocks noChangeAspect="1"/>
              </p:cNvSpPr>
              <p:nvPr/>
            </p:nvSpPr>
            <p:spPr>
              <a:xfrm>
                <a:off x="5180841" y="-2457045"/>
                <a:ext cx="781369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Full-length</a:t>
                </a:r>
                <a:endParaRPr lang="en-US" sz="700" dirty="0"/>
              </a:p>
            </p:txBody>
          </p:sp>
          <p:sp>
            <p:nvSpPr>
              <p:cNvPr id="901" name="TextBox 900"/>
              <p:cNvSpPr txBox="1">
                <a:spLocks noChangeAspect="1"/>
              </p:cNvSpPr>
              <p:nvPr/>
            </p:nvSpPr>
            <p:spPr>
              <a:xfrm>
                <a:off x="3359139" y="-2455452"/>
                <a:ext cx="65449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Outtake</a:t>
                </a:r>
                <a:endParaRPr lang="en-US" sz="700" dirty="0"/>
              </a:p>
            </p:txBody>
          </p:sp>
          <p:sp>
            <p:nvSpPr>
              <p:cNvPr id="334" name="TextBox 333"/>
              <p:cNvSpPr txBox="1">
                <a:spLocks noChangeAspect="1"/>
              </p:cNvSpPr>
              <p:nvPr/>
            </p:nvSpPr>
            <p:spPr>
              <a:xfrm>
                <a:off x="4429685" y="-1932471"/>
                <a:ext cx="437935" cy="252073"/>
              </a:xfrm>
              <a:prstGeom prst="rect">
                <a:avLst/>
              </a:prstGeom>
              <a:ln>
                <a:tailEnd w="sm" len="sm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700" dirty="0" smtClean="0"/>
                  <a:t>Clip</a:t>
                </a:r>
                <a:endParaRPr lang="en-US" sz="700" dirty="0"/>
              </a:p>
            </p:txBody>
          </p:sp>
        </p:grpSp>
      </p:grpSp>
      <p:sp>
        <p:nvSpPr>
          <p:cNvPr id="1003" name="TextBox 1002"/>
          <p:cNvSpPr txBox="1"/>
          <p:nvPr/>
        </p:nvSpPr>
        <p:spPr>
          <a:xfrm>
            <a:off x="646825" y="1236206"/>
            <a:ext cx="1812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Was the Video on a site </a:t>
            </a:r>
            <a:endParaRPr lang="en-US" sz="700" dirty="0" smtClean="0"/>
          </a:p>
          <a:p>
            <a:pPr algn="ctr"/>
            <a:r>
              <a:rPr lang="en-US" sz="700" dirty="0" smtClean="0"/>
              <a:t>covered </a:t>
            </a:r>
            <a:r>
              <a:rPr lang="en-US" sz="700" dirty="0"/>
              <a:t>by an ADA settlement </a:t>
            </a:r>
            <a:endParaRPr lang="en-US" sz="700" dirty="0" smtClean="0"/>
          </a:p>
          <a:p>
            <a:pPr algn="ctr"/>
            <a:r>
              <a:rPr lang="en-US" sz="700" dirty="0" smtClean="0"/>
              <a:t>(</a:t>
            </a:r>
            <a:r>
              <a:rPr lang="en-US" sz="700" dirty="0"/>
              <a:t>Netflix, Amazon, </a:t>
            </a:r>
            <a:r>
              <a:rPr lang="en-US" sz="700" dirty="0" err="1"/>
              <a:t>Vudu</a:t>
            </a:r>
            <a:r>
              <a:rPr lang="en-US" sz="700" dirty="0"/>
              <a:t>, </a:t>
            </a:r>
            <a:endParaRPr lang="en-US" sz="700" dirty="0" smtClean="0"/>
          </a:p>
          <a:p>
            <a:pPr algn="ctr"/>
            <a:r>
              <a:rPr lang="en-US" sz="700" dirty="0" err="1" smtClean="0"/>
              <a:t>Gogo</a:t>
            </a:r>
            <a:r>
              <a:rPr lang="en-US" sz="700" dirty="0"/>
              <a:t>, Apple)?</a:t>
            </a:r>
          </a:p>
        </p:txBody>
      </p:sp>
      <p:sp>
        <p:nvSpPr>
          <p:cNvPr id="1019" name="TextBox 1018"/>
          <p:cNvSpPr txBox="1"/>
          <p:nvPr/>
        </p:nvSpPr>
        <p:spPr>
          <a:xfrm>
            <a:off x="1596057" y="5679323"/>
            <a:ext cx="9518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Have 12 hours passed since </a:t>
            </a:r>
            <a:r>
              <a:rPr lang="en-US" sz="800" smtClean="0"/>
              <a:t>the program</a:t>
            </a:r>
            <a:r>
              <a:rPr lang="en-US" sz="800" dirty="0" smtClean="0"/>
              <a:t>?</a:t>
            </a:r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01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379</Words>
  <Application>Microsoft Macintosh PowerPoint</Application>
  <PresentationFormat>Letter Paper (8.5x11 in)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Vogler</dc:creator>
  <cp:lastModifiedBy>Christian Vogler</cp:lastModifiedBy>
  <cp:revision>120</cp:revision>
  <cp:lastPrinted>2016-03-29T20:44:42Z</cp:lastPrinted>
  <dcterms:created xsi:type="dcterms:W3CDTF">2016-03-27T17:21:35Z</dcterms:created>
  <dcterms:modified xsi:type="dcterms:W3CDTF">2019-02-08T21:32:26Z</dcterms:modified>
</cp:coreProperties>
</file>