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0" r:id="rId4"/>
    <p:sldId id="259" r:id="rId5"/>
    <p:sldId id="261" r:id="rId6"/>
    <p:sldId id="262" r:id="rId7"/>
    <p:sldId id="269" r:id="rId8"/>
    <p:sldId id="263" r:id="rId9"/>
    <p:sldId id="264" r:id="rId10"/>
    <p:sldId id="265" r:id="rId11"/>
    <p:sldId id="266" r:id="rId12"/>
    <p:sldId id="267" r:id="rId13"/>
    <p:sldId id="268" r:id="rId14"/>
    <p:sldId id="270" r:id="rId15"/>
    <p:sldId id="271" r:id="rId16"/>
    <p:sldId id="272" r:id="rId17"/>
    <p:sldId id="275"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4D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314"/>
    <p:restoredTop sz="50000"/>
  </p:normalViewPr>
  <p:slideViewPr>
    <p:cSldViewPr snapToGrid="0" snapToObjects="1">
      <p:cViewPr varScale="1">
        <p:scale>
          <a:sx n="106" d="100"/>
          <a:sy n="106" d="100"/>
        </p:scale>
        <p:origin x="-112" y="-7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1A39D5-7143-144B-885A-C57F5525F722}" type="datetimeFigureOut">
              <a:rPr lang="en-US" smtClean="0"/>
              <a:t>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197089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1A39D5-7143-144B-885A-C57F5525F722}" type="datetimeFigureOut">
              <a:rPr lang="en-US" smtClean="0"/>
              <a:t>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406166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1A39D5-7143-144B-885A-C57F5525F722}" type="datetimeFigureOut">
              <a:rPr lang="en-US" smtClean="0"/>
              <a:t>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173701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1A39D5-7143-144B-885A-C57F5525F722}" type="datetimeFigureOut">
              <a:rPr lang="en-US" smtClean="0"/>
              <a:t>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1890565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1A39D5-7143-144B-885A-C57F5525F722}" type="datetimeFigureOut">
              <a:rPr lang="en-US" smtClean="0"/>
              <a:t>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1146069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1A39D5-7143-144B-885A-C57F5525F722}" type="datetimeFigureOut">
              <a:rPr lang="en-US" smtClean="0"/>
              <a:t>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1215475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1A39D5-7143-144B-885A-C57F5525F722}" type="datetimeFigureOut">
              <a:rPr lang="en-US" smtClean="0"/>
              <a:t>2/8/19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1626345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1A39D5-7143-144B-885A-C57F5525F722}" type="datetimeFigureOut">
              <a:rPr lang="en-US" smtClean="0"/>
              <a:t>2/8/19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81469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1A39D5-7143-144B-885A-C57F5525F722}" type="datetimeFigureOut">
              <a:rPr lang="en-US" smtClean="0"/>
              <a:t>2/8/19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148155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1A39D5-7143-144B-885A-C57F5525F722}" type="datetimeFigureOut">
              <a:rPr lang="en-US" smtClean="0"/>
              <a:t>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1119319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1A39D5-7143-144B-885A-C57F5525F722}" type="datetimeFigureOut">
              <a:rPr lang="en-US" smtClean="0"/>
              <a:t>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03D2D-E93F-214D-9425-8DAD72A07264}" type="slidenum">
              <a:rPr lang="en-US" smtClean="0"/>
              <a:t>‹#›</a:t>
            </a:fld>
            <a:endParaRPr lang="en-US"/>
          </a:p>
        </p:txBody>
      </p:sp>
    </p:spTree>
    <p:extLst>
      <p:ext uri="{BB962C8B-B14F-4D97-AF65-F5344CB8AC3E}">
        <p14:creationId xmlns:p14="http://schemas.microsoft.com/office/powerpoint/2010/main" val="4517023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1A39D5-7143-144B-885A-C57F5525F722}" type="datetimeFigureOut">
              <a:rPr lang="en-US" smtClean="0"/>
              <a:t>2/8/19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03D2D-E93F-214D-9425-8DAD72A07264}" type="slidenum">
              <a:rPr lang="en-US" smtClean="0"/>
              <a:t>‹#›</a:t>
            </a:fld>
            <a:endParaRPr lang="en-US"/>
          </a:p>
        </p:txBody>
      </p:sp>
    </p:spTree>
    <p:extLst>
      <p:ext uri="{BB962C8B-B14F-4D97-AF65-F5344CB8AC3E}">
        <p14:creationId xmlns:p14="http://schemas.microsoft.com/office/powerpoint/2010/main" val="335394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 Id="rId3" Type="http://schemas.openxmlformats.org/officeDocument/2006/relationships/slide" Target="slide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8.xml"/><Relationship Id="rId3" Type="http://schemas.openxmlformats.org/officeDocument/2006/relationships/slide" Target="slide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eafhhtech.org/" TargetMode="External"/><Relationship Id="rId3" Type="http://schemas.openxmlformats.org/officeDocument/2006/relationships/hyperlink" Target="https://creativecommons.org/licenses/by-sa/3.0/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5.xml"/><Relationship Id="rId3" Type="http://schemas.openxmlformats.org/officeDocument/2006/relationships/slide" Target="slide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6.xml"/><Relationship Id="rId3" Type="http://schemas.openxmlformats.org/officeDocument/2006/relationships/slide" Target="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1.xml"/><Relationship Id="rId3" Type="http://schemas.openxmlformats.org/officeDocument/2006/relationships/slide" Target="slide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446" y="590003"/>
            <a:ext cx="10515600" cy="1325563"/>
          </a:xfrm>
        </p:spPr>
        <p:txBody>
          <a:bodyPr>
            <a:normAutofit fontScale="90000"/>
          </a:bodyPr>
          <a:lstStyle/>
          <a:p>
            <a:pPr algn="ctr"/>
            <a:r>
              <a:rPr lang="en-US" b="1" dirty="0" smtClean="0"/>
              <a:t>START: </a:t>
            </a:r>
            <a:br>
              <a:rPr lang="en-US" b="1" dirty="0" smtClean="0"/>
            </a:br>
            <a:r>
              <a:rPr lang="en-US" b="1" dirty="0" smtClean="0"/>
              <a:t>I want to watch a video on the Internet.</a:t>
            </a:r>
            <a:br>
              <a:rPr lang="en-US" b="1" dirty="0" smtClean="0"/>
            </a:br>
            <a:endParaRPr lang="en-US" b="1" dirty="0"/>
          </a:p>
        </p:txBody>
      </p:sp>
      <p:sp>
        <p:nvSpPr>
          <p:cNvPr id="3" name="Content Placeholder 2"/>
          <p:cNvSpPr>
            <a:spLocks noGrp="1"/>
          </p:cNvSpPr>
          <p:nvPr>
            <p:ph idx="1"/>
          </p:nvPr>
        </p:nvSpPr>
        <p:spPr>
          <a:xfrm>
            <a:off x="793229" y="2185389"/>
            <a:ext cx="10515600" cy="4351338"/>
          </a:xfrm>
        </p:spPr>
        <p:txBody>
          <a:bodyPr>
            <a:normAutofit/>
          </a:bodyPr>
          <a:lstStyle/>
          <a:p>
            <a:r>
              <a:rPr lang="en-US" sz="3200" dirty="0" smtClean="0"/>
              <a:t>Is the video captioned?</a:t>
            </a:r>
          </a:p>
          <a:p>
            <a:endParaRPr lang="en-US" sz="3200" dirty="0" smtClean="0"/>
          </a:p>
          <a:p>
            <a:pPr lvl="1"/>
            <a:r>
              <a:rPr lang="en-US" sz="2800" b="1" dirty="0" smtClean="0"/>
              <a:t>YES</a:t>
            </a:r>
            <a:r>
              <a:rPr lang="en-US" sz="2800" dirty="0" smtClean="0"/>
              <a:t> – </a:t>
            </a:r>
            <a:r>
              <a:rPr lang="en-US" sz="2800" b="1" dirty="0" smtClean="0">
                <a:solidFill>
                  <a:srgbClr val="00B050"/>
                </a:solidFill>
              </a:rPr>
              <a:t>Enjoy watching the video with captions.</a:t>
            </a:r>
          </a:p>
          <a:p>
            <a:pPr marL="457200" lvl="1" indent="0">
              <a:buNone/>
            </a:pPr>
            <a:endParaRPr lang="en-US" sz="2800" b="1" dirty="0" smtClean="0">
              <a:solidFill>
                <a:srgbClr val="00B050"/>
              </a:solidFill>
            </a:endParaRPr>
          </a:p>
          <a:p>
            <a:pPr lvl="1"/>
            <a:r>
              <a:rPr lang="en-US" sz="2800" b="1" dirty="0" smtClean="0">
                <a:hlinkClick r:id="" action="ppaction://hlinkshowjump?jump=nextslide"/>
              </a:rPr>
              <a:t>NO</a:t>
            </a:r>
            <a:endParaRPr lang="en-US" sz="2800" dirty="0" smtClean="0"/>
          </a:p>
          <a:p>
            <a:pPr lvl="1"/>
            <a:endParaRPr lang="en-US" sz="2800" dirty="0"/>
          </a:p>
          <a:p>
            <a:pPr lvl="1"/>
            <a:endParaRPr lang="en-US" sz="2800" dirty="0" smtClean="0"/>
          </a:p>
          <a:p>
            <a:pPr lvl="3"/>
            <a:r>
              <a:rPr lang="en-US" sz="2000" dirty="0" smtClean="0"/>
              <a:t>NOTE:  CLICK ON ANSWER to get the next question. </a:t>
            </a:r>
          </a:p>
          <a:p>
            <a:pPr marL="457200" lvl="1" indent="0">
              <a:buNone/>
            </a:pPr>
            <a:endParaRPr lang="en-US" sz="2800" dirty="0" smtClean="0"/>
          </a:p>
          <a:p>
            <a:endParaRPr lang="en-US" sz="3200" dirty="0"/>
          </a:p>
        </p:txBody>
      </p:sp>
    </p:spTree>
    <p:extLst>
      <p:ext uri="{BB962C8B-B14F-4D97-AF65-F5344CB8AC3E}">
        <p14:creationId xmlns:p14="http://schemas.microsoft.com/office/powerpoint/2010/main" val="5585190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15 days passed since show date?</a:t>
            </a:r>
            <a:endParaRPr lang="en-US" b="1" dirty="0"/>
          </a:p>
        </p:txBody>
      </p:sp>
      <p:sp>
        <p:nvSpPr>
          <p:cNvPr id="3" name="Content Placeholder 2"/>
          <p:cNvSpPr>
            <a:spLocks noGrp="1"/>
          </p:cNvSpPr>
          <p:nvPr>
            <p:ph idx="1"/>
          </p:nvPr>
        </p:nvSpPr>
        <p:spPr/>
        <p:txBody>
          <a:bodyPr/>
          <a:lstStyle/>
          <a:p>
            <a:endParaRPr lang="en-US" dirty="0" smtClean="0"/>
          </a:p>
          <a:p>
            <a:r>
              <a:rPr lang="en-US" b="1" dirty="0" smtClean="0"/>
              <a:t>YES</a:t>
            </a:r>
            <a:r>
              <a:rPr lang="en-US" dirty="0" smtClean="0"/>
              <a:t> - </a:t>
            </a:r>
            <a:r>
              <a:rPr lang="en-US" b="1" dirty="0" smtClean="0">
                <a:solidFill>
                  <a:srgbClr val="FF0000"/>
                </a:solidFill>
              </a:rPr>
              <a:t>You’ve found a violation of the rules. File a complaint with the FCC.</a:t>
            </a:r>
          </a:p>
          <a:p>
            <a:endParaRPr lang="en-US" b="1" dirty="0" smtClean="0">
              <a:solidFill>
                <a:srgbClr val="FF0000"/>
              </a:solidFill>
            </a:endParaRPr>
          </a:p>
          <a:p>
            <a:r>
              <a:rPr lang="en-US" dirty="0" smtClean="0"/>
              <a:t> </a:t>
            </a:r>
            <a:r>
              <a:rPr lang="en-US" b="1" dirty="0" smtClean="0"/>
              <a:t>NO-</a:t>
            </a:r>
            <a:r>
              <a:rPr lang="en-US" dirty="0" smtClean="0"/>
              <a:t>   </a:t>
            </a:r>
            <a:r>
              <a:rPr lang="en-US" b="1" dirty="0" smtClean="0"/>
              <a:t>Come back and try again when 15 days have passed.</a:t>
            </a:r>
          </a:p>
          <a:p>
            <a:endParaRPr lang="en-US" dirty="0"/>
          </a:p>
        </p:txBody>
      </p:sp>
    </p:spTree>
    <p:extLst>
      <p:ext uri="{BB962C8B-B14F-4D97-AF65-F5344CB8AC3E}">
        <p14:creationId xmlns:p14="http://schemas.microsoft.com/office/powerpoint/2010/main" val="11784821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 the program edited for the Internet?</a:t>
            </a:r>
            <a:endParaRPr lang="en-US" dirty="0"/>
          </a:p>
        </p:txBody>
      </p:sp>
      <p:sp>
        <p:nvSpPr>
          <p:cNvPr id="3" name="Content Placeholder 2"/>
          <p:cNvSpPr>
            <a:spLocks noGrp="1"/>
          </p:cNvSpPr>
          <p:nvPr>
            <p:ph idx="1"/>
          </p:nvPr>
        </p:nvSpPr>
        <p:spPr/>
        <p:txBody>
          <a:bodyPr/>
          <a:lstStyle/>
          <a:p>
            <a:endParaRPr lang="en-US" dirty="0" smtClean="0"/>
          </a:p>
          <a:p>
            <a:r>
              <a:rPr lang="en-US" b="1" dirty="0" smtClean="0">
                <a:hlinkClick r:id="rId2" action="ppaction://hlinksldjump"/>
              </a:rPr>
              <a:t>YES</a:t>
            </a:r>
            <a:endParaRPr lang="en-US" dirty="0"/>
          </a:p>
          <a:p>
            <a:endParaRPr lang="en-US" b="1" dirty="0" smtClean="0"/>
          </a:p>
          <a:p>
            <a:r>
              <a:rPr lang="en-US" b="1" dirty="0" smtClean="0"/>
              <a:t>NO - </a:t>
            </a:r>
            <a:r>
              <a:rPr lang="en-US" dirty="0" smtClean="0"/>
              <a:t>   </a:t>
            </a:r>
            <a:r>
              <a:rPr lang="en-US" b="1" dirty="0" smtClean="0">
                <a:solidFill>
                  <a:srgbClr val="FF0000"/>
                </a:solidFill>
              </a:rPr>
              <a:t>You’ve found a violation of the rules. File a complaint with the FCC.</a:t>
            </a:r>
          </a:p>
          <a:p>
            <a:endParaRPr lang="en-US" b="1" dirty="0" smtClean="0"/>
          </a:p>
          <a:p>
            <a:endParaRPr lang="en-US" dirty="0"/>
          </a:p>
        </p:txBody>
      </p:sp>
    </p:spTree>
    <p:extLst>
      <p:ext uri="{BB962C8B-B14F-4D97-AF65-F5344CB8AC3E}">
        <p14:creationId xmlns:p14="http://schemas.microsoft.com/office/powerpoint/2010/main" val="13516781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Video newer than 9/30/13?</a:t>
            </a:r>
            <a:endParaRPr lang="en-US" b="1" dirty="0"/>
          </a:p>
        </p:txBody>
      </p:sp>
      <p:sp>
        <p:nvSpPr>
          <p:cNvPr id="3" name="Content Placeholder 2"/>
          <p:cNvSpPr>
            <a:spLocks noGrp="1"/>
          </p:cNvSpPr>
          <p:nvPr>
            <p:ph idx="1"/>
          </p:nvPr>
        </p:nvSpPr>
        <p:spPr/>
        <p:txBody>
          <a:bodyPr/>
          <a:lstStyle/>
          <a:p>
            <a:endParaRPr lang="en-US" dirty="0" smtClean="0"/>
          </a:p>
          <a:p>
            <a:r>
              <a:rPr lang="en-US" b="1" dirty="0" smtClean="0"/>
              <a:t>YES</a:t>
            </a:r>
            <a:r>
              <a:rPr lang="en-US" dirty="0" smtClean="0"/>
              <a:t> – </a:t>
            </a:r>
            <a:r>
              <a:rPr lang="en-US" b="1" dirty="0" smtClean="0">
                <a:solidFill>
                  <a:srgbClr val="FF0000"/>
                </a:solidFill>
              </a:rPr>
              <a:t>You’ve found a violation of the rules. File a complaint with the FCC.</a:t>
            </a:r>
            <a:endParaRPr lang="en-US" dirty="0" smtClean="0"/>
          </a:p>
          <a:p>
            <a:endParaRPr lang="en-US" dirty="0"/>
          </a:p>
          <a:p>
            <a:r>
              <a:rPr lang="en-US" b="1" dirty="0" smtClean="0">
                <a:hlinkClick r:id="rId2" action="ppaction://hlinksldjump"/>
              </a:rPr>
              <a:t>NO</a:t>
            </a:r>
            <a:endParaRPr lang="en-US" dirty="0"/>
          </a:p>
        </p:txBody>
      </p:sp>
    </p:spTree>
    <p:extLst>
      <p:ext uri="{BB962C8B-B14F-4D97-AF65-F5344CB8AC3E}">
        <p14:creationId xmlns:p14="http://schemas.microsoft.com/office/powerpoint/2010/main" val="169724603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 it from a live/near-live program?</a:t>
            </a:r>
            <a:endParaRPr lang="en-US" dirty="0"/>
          </a:p>
        </p:txBody>
      </p:sp>
      <p:sp>
        <p:nvSpPr>
          <p:cNvPr id="3" name="Content Placeholder 2"/>
          <p:cNvSpPr>
            <a:spLocks noGrp="1"/>
          </p:cNvSpPr>
          <p:nvPr>
            <p:ph idx="1"/>
          </p:nvPr>
        </p:nvSpPr>
        <p:spPr/>
        <p:txBody>
          <a:bodyPr/>
          <a:lstStyle/>
          <a:p>
            <a:endParaRPr lang="en-US" dirty="0" smtClean="0"/>
          </a:p>
          <a:p>
            <a:r>
              <a:rPr lang="en-US" dirty="0" smtClean="0">
                <a:hlinkClick r:id="rId2" action="ppaction://hlinksldjump"/>
              </a:rPr>
              <a:t>YES</a:t>
            </a:r>
            <a:endParaRPr lang="en-US" dirty="0" smtClean="0"/>
          </a:p>
          <a:p>
            <a:pPr lvl="1"/>
            <a:endParaRPr lang="en-US" dirty="0" smtClean="0"/>
          </a:p>
          <a:p>
            <a:r>
              <a:rPr lang="en-US" b="1" dirty="0" smtClean="0">
                <a:hlinkClick r:id="rId3" action="ppaction://hlinksldjump"/>
              </a:rPr>
              <a:t>NO</a:t>
            </a:r>
            <a:endParaRPr lang="en-US" dirty="0" smtClean="0"/>
          </a:p>
          <a:p>
            <a:pPr marL="457200" lvl="1" indent="0">
              <a:buNone/>
            </a:pPr>
            <a:endParaRPr lang="en-US" dirty="0" smtClean="0"/>
          </a:p>
          <a:p>
            <a:pPr lvl="1"/>
            <a:endParaRPr lang="en-US" dirty="0"/>
          </a:p>
        </p:txBody>
      </p:sp>
    </p:spTree>
    <p:extLst>
      <p:ext uri="{BB962C8B-B14F-4D97-AF65-F5344CB8AC3E}">
        <p14:creationId xmlns:p14="http://schemas.microsoft.com/office/powerpoint/2010/main" val="25859491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newer than 7/1/17?</a:t>
            </a:r>
            <a:endParaRPr lang="en-US" dirty="0"/>
          </a:p>
        </p:txBody>
      </p:sp>
      <p:sp>
        <p:nvSpPr>
          <p:cNvPr id="3" name="Content Placeholder 2"/>
          <p:cNvSpPr>
            <a:spLocks noGrp="1"/>
          </p:cNvSpPr>
          <p:nvPr>
            <p:ph idx="1"/>
          </p:nvPr>
        </p:nvSpPr>
        <p:spPr/>
        <p:txBody>
          <a:bodyPr/>
          <a:lstStyle/>
          <a:p>
            <a:endParaRPr lang="en-US" dirty="0" smtClean="0"/>
          </a:p>
          <a:p>
            <a:r>
              <a:rPr lang="en-US" b="1" dirty="0" smtClean="0">
                <a:hlinkClick r:id="rId2" action="ppaction://hlinksldjump"/>
              </a:rPr>
              <a:t>YES</a:t>
            </a:r>
            <a:endParaRPr lang="en-US" dirty="0" smtClean="0"/>
          </a:p>
          <a:p>
            <a:endParaRPr lang="en-US" dirty="0" smtClean="0"/>
          </a:p>
          <a:p>
            <a:r>
              <a:rPr lang="en-US" b="1" dirty="0" smtClean="0"/>
              <a:t>NO -</a:t>
            </a:r>
            <a:r>
              <a:rPr lang="en-US" dirty="0" smtClean="0"/>
              <a:t> </a:t>
            </a:r>
            <a:r>
              <a:rPr lang="en-US" b="1" dirty="0" smtClean="0">
                <a:solidFill>
                  <a:srgbClr val="E34DE0"/>
                </a:solidFill>
              </a:rPr>
              <a:t>Sorry. To get access you need to go and badger the FCC for changes to the rules</a:t>
            </a:r>
            <a:endParaRPr lang="en-US" dirty="0" smtClean="0">
              <a:solidFill>
                <a:srgbClr val="E34DE0"/>
              </a:solidFill>
            </a:endParaRPr>
          </a:p>
          <a:p>
            <a:pPr marL="0" indent="0">
              <a:buNone/>
            </a:pPr>
            <a:endParaRPr lang="en-US" dirty="0"/>
          </a:p>
        </p:txBody>
      </p:sp>
    </p:spTree>
    <p:extLst>
      <p:ext uri="{BB962C8B-B14F-4D97-AF65-F5344CB8AC3E}">
        <p14:creationId xmlns:p14="http://schemas.microsoft.com/office/powerpoint/2010/main" val="12766747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Have 12 hours passed since the program?</a:t>
            </a:r>
            <a:endParaRPr lang="en-US" dirty="0"/>
          </a:p>
        </p:txBody>
      </p:sp>
      <p:sp>
        <p:nvSpPr>
          <p:cNvPr id="3" name="Content Placeholder 2"/>
          <p:cNvSpPr>
            <a:spLocks noGrp="1"/>
          </p:cNvSpPr>
          <p:nvPr>
            <p:ph idx="1"/>
          </p:nvPr>
        </p:nvSpPr>
        <p:spPr/>
        <p:txBody>
          <a:bodyPr/>
          <a:lstStyle/>
          <a:p>
            <a:pPr marL="0" indent="0">
              <a:buNone/>
            </a:pPr>
            <a:endParaRPr lang="en-US" dirty="0"/>
          </a:p>
          <a:p>
            <a:r>
              <a:rPr lang="en-US" b="1" dirty="0" smtClean="0"/>
              <a:t>YES</a:t>
            </a:r>
            <a:r>
              <a:rPr lang="en-US" dirty="0" smtClean="0"/>
              <a:t> - </a:t>
            </a:r>
            <a:r>
              <a:rPr lang="en-US" b="1" dirty="0" smtClean="0">
                <a:solidFill>
                  <a:srgbClr val="FF0000"/>
                </a:solidFill>
              </a:rPr>
              <a:t>You’ve found a violation of the rules. File a complaint with the FCC.</a:t>
            </a:r>
            <a:endParaRPr lang="en-US" dirty="0" smtClean="0"/>
          </a:p>
          <a:p>
            <a:endParaRPr lang="en-US" dirty="0" smtClean="0"/>
          </a:p>
          <a:p>
            <a:r>
              <a:rPr lang="en-US" b="1" dirty="0" smtClean="0"/>
              <a:t>NO</a:t>
            </a:r>
            <a:r>
              <a:rPr lang="en-US" dirty="0" smtClean="0"/>
              <a:t> - Come back and try again when 12 hours have passed.</a:t>
            </a:r>
          </a:p>
          <a:p>
            <a:pPr marL="0" indent="0">
              <a:buNone/>
            </a:pPr>
            <a:endParaRPr lang="en-US" dirty="0"/>
          </a:p>
        </p:txBody>
      </p:sp>
    </p:spTree>
    <p:extLst>
      <p:ext uri="{BB962C8B-B14F-4D97-AF65-F5344CB8AC3E}">
        <p14:creationId xmlns:p14="http://schemas.microsoft.com/office/powerpoint/2010/main" val="155599758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a montage of multiple videos?</a:t>
            </a:r>
            <a:endParaRPr lang="en-US" dirty="0"/>
          </a:p>
        </p:txBody>
      </p:sp>
      <p:sp>
        <p:nvSpPr>
          <p:cNvPr id="3" name="Content Placeholder 2"/>
          <p:cNvSpPr>
            <a:spLocks noGrp="1"/>
          </p:cNvSpPr>
          <p:nvPr>
            <p:ph idx="1"/>
          </p:nvPr>
        </p:nvSpPr>
        <p:spPr/>
        <p:txBody>
          <a:bodyPr/>
          <a:lstStyle/>
          <a:p>
            <a:r>
              <a:rPr lang="en-US" dirty="0" smtClean="0">
                <a:hlinkClick r:id="rId2" action="ppaction://hlinksldjump"/>
              </a:rPr>
              <a:t>YES</a:t>
            </a:r>
            <a:endParaRPr lang="en-US" dirty="0" smtClean="0"/>
          </a:p>
          <a:p>
            <a:pPr lvl="1"/>
            <a:endParaRPr lang="en-US" dirty="0" smtClean="0"/>
          </a:p>
          <a:p>
            <a:r>
              <a:rPr lang="en-US" b="1" dirty="0" smtClean="0">
                <a:hlinkClick r:id="rId3" action="ppaction://hlinksldjump"/>
              </a:rPr>
              <a:t>NO</a:t>
            </a:r>
            <a:endParaRPr lang="en-US" dirty="0">
              <a:solidFill>
                <a:srgbClr val="E34DE0"/>
              </a:solidFill>
            </a:endParaRPr>
          </a:p>
        </p:txBody>
      </p:sp>
    </p:spTree>
    <p:extLst>
      <p:ext uri="{BB962C8B-B14F-4D97-AF65-F5344CB8AC3E}">
        <p14:creationId xmlns:p14="http://schemas.microsoft.com/office/powerpoint/2010/main" val="175113239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newer than 1/1/16?</a:t>
            </a:r>
            <a:endParaRPr lang="en-US" dirty="0"/>
          </a:p>
        </p:txBody>
      </p:sp>
      <p:sp>
        <p:nvSpPr>
          <p:cNvPr id="3" name="Content Placeholder 2"/>
          <p:cNvSpPr>
            <a:spLocks noGrp="1"/>
          </p:cNvSpPr>
          <p:nvPr>
            <p:ph idx="1"/>
          </p:nvPr>
        </p:nvSpPr>
        <p:spPr/>
        <p:txBody>
          <a:bodyPr/>
          <a:lstStyle/>
          <a:p>
            <a:r>
              <a:rPr lang="en-US" b="1" dirty="0"/>
              <a:t>YES</a:t>
            </a:r>
            <a:r>
              <a:rPr lang="en-US" dirty="0"/>
              <a:t> - </a:t>
            </a:r>
            <a:r>
              <a:rPr lang="en-US" b="1" dirty="0">
                <a:solidFill>
                  <a:srgbClr val="FF0000"/>
                </a:solidFill>
              </a:rPr>
              <a:t>You’ve found a violation of the rules. File a complaint with the FCC.</a:t>
            </a:r>
            <a:endParaRPr lang="en-US" dirty="0"/>
          </a:p>
          <a:p>
            <a:pPr marL="0" indent="0">
              <a:buNone/>
            </a:pPr>
            <a:endParaRPr lang="en-US" dirty="0"/>
          </a:p>
          <a:p>
            <a:r>
              <a:rPr lang="en-US" b="1" dirty="0"/>
              <a:t>NO -</a:t>
            </a:r>
            <a:r>
              <a:rPr lang="en-US" dirty="0"/>
              <a:t> </a:t>
            </a:r>
            <a:r>
              <a:rPr lang="en-US" b="1" dirty="0">
                <a:solidFill>
                  <a:srgbClr val="E34DE0"/>
                </a:solidFill>
              </a:rPr>
              <a:t>Sorry. To get access you need to go and badger the FCC for changes to the rules</a:t>
            </a:r>
            <a:endParaRPr lang="en-US" dirty="0">
              <a:solidFill>
                <a:srgbClr val="E34DE0"/>
              </a:solidFill>
            </a:endParaRPr>
          </a:p>
        </p:txBody>
      </p:sp>
    </p:spTree>
    <p:extLst>
      <p:ext uri="{BB962C8B-B14F-4D97-AF65-F5344CB8AC3E}">
        <p14:creationId xmlns:p14="http://schemas.microsoft.com/office/powerpoint/2010/main" val="412473764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Video Montage newer than </a:t>
            </a:r>
            <a:r>
              <a:rPr lang="en-US" b="1" dirty="0" smtClean="0"/>
              <a:t>1/</a:t>
            </a:r>
            <a:r>
              <a:rPr lang="en-US" b="1" dirty="0" smtClean="0"/>
              <a:t>1/17?</a:t>
            </a:r>
            <a:endParaRPr lang="en-US" b="1" dirty="0"/>
          </a:p>
        </p:txBody>
      </p:sp>
      <p:sp>
        <p:nvSpPr>
          <p:cNvPr id="3" name="Content Placeholder 2"/>
          <p:cNvSpPr>
            <a:spLocks noGrp="1"/>
          </p:cNvSpPr>
          <p:nvPr>
            <p:ph idx="1"/>
          </p:nvPr>
        </p:nvSpPr>
        <p:spPr/>
        <p:txBody>
          <a:bodyPr/>
          <a:lstStyle/>
          <a:p>
            <a:endParaRPr lang="en-US" dirty="0" smtClean="0"/>
          </a:p>
          <a:p>
            <a:r>
              <a:rPr lang="en-US" b="1" dirty="0" smtClean="0"/>
              <a:t>YES</a:t>
            </a:r>
            <a:r>
              <a:rPr lang="en-US" dirty="0" smtClean="0"/>
              <a:t> - </a:t>
            </a:r>
            <a:r>
              <a:rPr lang="en-US" b="1" dirty="0" smtClean="0">
                <a:solidFill>
                  <a:srgbClr val="FF0000"/>
                </a:solidFill>
              </a:rPr>
              <a:t>You’ve found a violation of the rules. File a complaint with the FCC.</a:t>
            </a:r>
            <a:endParaRPr lang="en-US" dirty="0" smtClean="0"/>
          </a:p>
          <a:p>
            <a:pPr marL="0" indent="0">
              <a:buNone/>
            </a:pPr>
            <a:endParaRPr lang="en-US" dirty="0"/>
          </a:p>
          <a:p>
            <a:r>
              <a:rPr lang="en-US" b="1" dirty="0" smtClean="0"/>
              <a:t>NO -</a:t>
            </a:r>
            <a:r>
              <a:rPr lang="en-US" dirty="0" smtClean="0"/>
              <a:t> </a:t>
            </a:r>
            <a:r>
              <a:rPr lang="en-US" b="1" dirty="0" smtClean="0">
                <a:solidFill>
                  <a:srgbClr val="E34DE0"/>
                </a:solidFill>
              </a:rPr>
              <a:t>Sorry. To get access you need to go and badger the FCC for changes to the rules</a:t>
            </a:r>
            <a:endParaRPr lang="en-US" dirty="0">
              <a:solidFill>
                <a:srgbClr val="E34DE0"/>
              </a:solidFill>
            </a:endParaRPr>
          </a:p>
        </p:txBody>
      </p:sp>
    </p:spTree>
    <p:extLst>
      <p:ext uri="{BB962C8B-B14F-4D97-AF65-F5344CB8AC3E}">
        <p14:creationId xmlns:p14="http://schemas.microsoft.com/office/powerpoint/2010/main" val="171143958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dirty="0" smtClean="0"/>
              <a:t>© 2016-</a:t>
            </a:r>
            <a:r>
              <a:rPr lang="en-US" sz="3200" dirty="0" smtClean="0"/>
              <a:t>2019 </a:t>
            </a:r>
            <a:r>
              <a:rPr lang="en-US" sz="3200" dirty="0" smtClean="0"/>
              <a:t>by </a:t>
            </a:r>
            <a:r>
              <a:rPr lang="en-US" sz="3200" dirty="0" smtClean="0">
                <a:hlinkClick r:id="rId2"/>
              </a:rPr>
              <a:t>Deaf/Hard of Hearing Technology RERC</a:t>
            </a:r>
            <a:r>
              <a:rPr lang="en-US" sz="3200" dirty="0" smtClean="0"/>
              <a:t>. Licensed under </a:t>
            </a:r>
            <a:r>
              <a:rPr lang="en-US" sz="3200" dirty="0" smtClean="0">
                <a:hlinkClick r:id="rId3"/>
              </a:rPr>
              <a:t>CC-BY-SA-3.0</a:t>
            </a:r>
            <a:r>
              <a:rPr lang="en-US" sz="3200" dirty="0" smtClean="0"/>
              <a:t>.</a:t>
            </a:r>
          </a:p>
          <a:p>
            <a:r>
              <a:rPr lang="en-US" dirty="0" smtClean="0"/>
              <a:t>This chart was developed under a grant from the National Institute on Disability, Independent Living, and Rehabilitation Research (NIDILRR grant number 90RE5020). NIDILRR is a Center within the Administration for Community Living (ACL), Department of Health and Human Services (HHS). The contents of this chart do not necessarily represent the policy of NIDILRR, ACL, HHS, and you should not assume endorsement by the Federal Government. </a:t>
            </a:r>
          </a:p>
          <a:p>
            <a:endParaRPr lang="en-US" dirty="0"/>
          </a:p>
        </p:txBody>
      </p:sp>
    </p:spTree>
    <p:extLst>
      <p:ext uri="{BB962C8B-B14F-4D97-AF65-F5344CB8AC3E}">
        <p14:creationId xmlns:p14="http://schemas.microsoft.com/office/powerpoint/2010/main" val="404535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617" y="365125"/>
            <a:ext cx="11002780" cy="1325563"/>
          </a:xfrm>
        </p:spPr>
        <p:txBody>
          <a:bodyPr>
            <a:normAutofit/>
          </a:bodyPr>
          <a:lstStyle/>
          <a:p>
            <a:r>
              <a:rPr lang="en-US" b="1" dirty="0" smtClean="0"/>
              <a:t>Was the video ever shown on TV with </a:t>
            </a:r>
            <a:r>
              <a:rPr lang="en-US" b="1" smtClean="0"/>
              <a:t>captions?</a:t>
            </a:r>
            <a:endParaRPr lang="en-US" b="1" dirty="0"/>
          </a:p>
        </p:txBody>
      </p:sp>
      <p:sp>
        <p:nvSpPr>
          <p:cNvPr id="3" name="Content Placeholder 2"/>
          <p:cNvSpPr>
            <a:spLocks noGrp="1"/>
          </p:cNvSpPr>
          <p:nvPr>
            <p:ph idx="1"/>
          </p:nvPr>
        </p:nvSpPr>
        <p:spPr>
          <a:xfrm>
            <a:off x="828207" y="2260339"/>
            <a:ext cx="10515600" cy="4351338"/>
          </a:xfrm>
        </p:spPr>
        <p:txBody>
          <a:bodyPr/>
          <a:lstStyle/>
          <a:p>
            <a:r>
              <a:rPr lang="en-US" b="1" dirty="0" smtClean="0">
                <a:hlinkClick r:id="rId2" action="ppaction://hlinksldjump"/>
              </a:rPr>
              <a:t>YES</a:t>
            </a:r>
            <a:endParaRPr lang="en-US" b="1" dirty="0" smtClean="0"/>
          </a:p>
          <a:p>
            <a:pPr marL="0" indent="0">
              <a:buNone/>
            </a:pPr>
            <a:endParaRPr lang="en-US" dirty="0" smtClean="0"/>
          </a:p>
          <a:p>
            <a:r>
              <a:rPr lang="en-US" b="1" dirty="0" smtClean="0">
                <a:hlinkClick r:id="" action="ppaction://hlinkshowjump?jump=nextslide"/>
              </a:rPr>
              <a:t>NO</a:t>
            </a:r>
            <a:endParaRPr lang="en-US" dirty="0"/>
          </a:p>
        </p:txBody>
      </p:sp>
    </p:spTree>
    <p:extLst>
      <p:ext uri="{BB962C8B-B14F-4D97-AF65-F5344CB8AC3E}">
        <p14:creationId xmlns:p14="http://schemas.microsoft.com/office/powerpoint/2010/main" val="1221298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Was the Video on a site covered by an ADA settlement (Netflix, Amazon, </a:t>
            </a:r>
            <a:r>
              <a:rPr lang="en-US" b="1" dirty="0" err="1" smtClean="0"/>
              <a:t>Vudu</a:t>
            </a:r>
            <a:r>
              <a:rPr lang="en-US" b="1" dirty="0" smtClean="0"/>
              <a:t>, </a:t>
            </a:r>
            <a:r>
              <a:rPr lang="en-US" b="1" dirty="0" err="1" smtClean="0"/>
              <a:t>Gogo</a:t>
            </a:r>
            <a:r>
              <a:rPr lang="en-US" b="1" dirty="0" smtClean="0"/>
              <a:t>, Apple)?</a:t>
            </a:r>
          </a:p>
        </p:txBody>
      </p:sp>
      <p:sp>
        <p:nvSpPr>
          <p:cNvPr id="3" name="Content Placeholder 2"/>
          <p:cNvSpPr>
            <a:spLocks noGrp="1"/>
          </p:cNvSpPr>
          <p:nvPr>
            <p:ph idx="1"/>
          </p:nvPr>
        </p:nvSpPr>
        <p:spPr/>
        <p:txBody>
          <a:bodyPr/>
          <a:lstStyle/>
          <a:p>
            <a:endParaRPr lang="en-US" dirty="0" smtClean="0"/>
          </a:p>
          <a:p>
            <a:r>
              <a:rPr lang="en-US" b="1" dirty="0" smtClean="0"/>
              <a:t>YES </a:t>
            </a:r>
            <a:r>
              <a:rPr lang="en-US" dirty="0" smtClean="0"/>
              <a:t>-  </a:t>
            </a:r>
            <a:r>
              <a:rPr lang="en-US" dirty="0" smtClean="0">
                <a:solidFill>
                  <a:srgbClr val="FF0000"/>
                </a:solidFill>
              </a:rPr>
              <a:t>Contact site directly, and also contact NAD</a:t>
            </a:r>
          </a:p>
          <a:p>
            <a:pPr marL="228600" lvl="1">
              <a:spcBef>
                <a:spcPts val="1000"/>
              </a:spcBef>
            </a:pPr>
            <a:endParaRPr lang="en-US" sz="2800" dirty="0" smtClean="0"/>
          </a:p>
          <a:p>
            <a:r>
              <a:rPr lang="en-US" b="1" dirty="0" smtClean="0"/>
              <a:t>NO -</a:t>
            </a:r>
            <a:r>
              <a:rPr lang="en-US" dirty="0" smtClean="0"/>
              <a:t> </a:t>
            </a:r>
            <a:r>
              <a:rPr lang="en-US" b="1" dirty="0" smtClean="0">
                <a:solidFill>
                  <a:srgbClr val="E34DE0"/>
                </a:solidFill>
              </a:rPr>
              <a:t>Sorry. To get access you need to go and badger the FCC for changes to the rules</a:t>
            </a:r>
            <a:endParaRPr lang="en-US" dirty="0" smtClean="0">
              <a:solidFill>
                <a:srgbClr val="E34DE0"/>
              </a:solidFill>
            </a:endParaRPr>
          </a:p>
          <a:p>
            <a:endParaRPr lang="en-US" dirty="0"/>
          </a:p>
        </p:txBody>
      </p:sp>
    </p:spTree>
    <p:extLst>
      <p:ext uri="{BB962C8B-B14F-4D97-AF65-F5344CB8AC3E}">
        <p14:creationId xmlns:p14="http://schemas.microsoft.com/office/powerpoint/2010/main" val="17185438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kind of video is it:</a:t>
            </a:r>
            <a:br>
              <a:rPr lang="en-US" b="1" dirty="0" smtClean="0"/>
            </a:br>
            <a:r>
              <a:rPr lang="en-US" b="1" dirty="0" smtClean="0"/>
              <a:t> full-length, clip, or outtake?</a:t>
            </a:r>
            <a:endParaRPr lang="en-US" b="1" dirty="0"/>
          </a:p>
        </p:txBody>
      </p:sp>
      <p:sp>
        <p:nvSpPr>
          <p:cNvPr id="3" name="Content Placeholder 2"/>
          <p:cNvSpPr>
            <a:spLocks noGrp="1"/>
          </p:cNvSpPr>
          <p:nvPr>
            <p:ph idx="1"/>
          </p:nvPr>
        </p:nvSpPr>
        <p:spPr>
          <a:xfrm>
            <a:off x="838200" y="2188563"/>
            <a:ext cx="10515600" cy="3988399"/>
          </a:xfrm>
        </p:spPr>
        <p:txBody>
          <a:bodyPr>
            <a:normAutofit/>
          </a:bodyPr>
          <a:lstStyle/>
          <a:p>
            <a:r>
              <a:rPr lang="en-US" b="1" dirty="0" smtClean="0">
                <a:hlinkClick r:id="rId2" action="ppaction://hlinksldjump"/>
              </a:rPr>
              <a:t>Full-Length</a:t>
            </a:r>
            <a:endParaRPr lang="en-US" b="1" dirty="0"/>
          </a:p>
          <a:p>
            <a:endParaRPr lang="en-US" b="1" dirty="0" smtClean="0"/>
          </a:p>
          <a:p>
            <a:r>
              <a:rPr lang="en-US" b="1" dirty="0" smtClean="0">
                <a:hlinkClick r:id="rId3" action="ppaction://hlinksldjump"/>
              </a:rPr>
              <a:t>Clip</a:t>
            </a:r>
            <a:endParaRPr lang="en-US" b="1" dirty="0" smtClean="0"/>
          </a:p>
          <a:p>
            <a:pPr marL="0" indent="0">
              <a:buNone/>
            </a:pPr>
            <a:endParaRPr lang="en-US" b="1" dirty="0" smtClean="0"/>
          </a:p>
          <a:p>
            <a:r>
              <a:rPr lang="en-US" b="1" dirty="0" smtClean="0"/>
              <a:t>Outtake  </a:t>
            </a:r>
            <a:r>
              <a:rPr lang="en-US" dirty="0" smtClean="0"/>
              <a:t>-  </a:t>
            </a:r>
            <a:r>
              <a:rPr lang="en-US" b="1" dirty="0" smtClean="0">
                <a:solidFill>
                  <a:srgbClr val="E34DE0"/>
                </a:solidFill>
              </a:rPr>
              <a:t>Sorry. To get access you need to go and badger the FCC for changes to the rules</a:t>
            </a:r>
            <a:endParaRPr lang="en-US" dirty="0" smtClean="0">
              <a:solidFill>
                <a:srgbClr val="E34DE0"/>
              </a:solidFill>
            </a:endParaRPr>
          </a:p>
        </p:txBody>
      </p:sp>
    </p:spTree>
    <p:extLst>
      <p:ext uri="{BB962C8B-B14F-4D97-AF65-F5344CB8AC3E}">
        <p14:creationId xmlns:p14="http://schemas.microsoft.com/office/powerpoint/2010/main" val="146450045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Is/was the program live or near-live?</a:t>
            </a:r>
            <a:endParaRPr lang="en-US" b="1" dirty="0"/>
          </a:p>
        </p:txBody>
      </p:sp>
      <p:sp>
        <p:nvSpPr>
          <p:cNvPr id="3" name="Content Placeholder 2"/>
          <p:cNvSpPr>
            <a:spLocks noGrp="1"/>
          </p:cNvSpPr>
          <p:nvPr>
            <p:ph idx="1"/>
          </p:nvPr>
        </p:nvSpPr>
        <p:spPr>
          <a:xfrm>
            <a:off x="838200" y="2275330"/>
            <a:ext cx="10515600" cy="4351338"/>
          </a:xfrm>
        </p:spPr>
        <p:txBody>
          <a:bodyPr/>
          <a:lstStyle/>
          <a:p>
            <a:r>
              <a:rPr lang="en-US" b="1" dirty="0" smtClean="0">
                <a:hlinkClick r:id="rId2" action="ppaction://hlinksldjump"/>
              </a:rPr>
              <a:t>YES</a:t>
            </a:r>
            <a:endParaRPr lang="en-US" b="1" dirty="0" smtClean="0"/>
          </a:p>
          <a:p>
            <a:endParaRPr lang="en-US" b="1" dirty="0" smtClean="0"/>
          </a:p>
          <a:p>
            <a:r>
              <a:rPr lang="en-US" b="1" dirty="0" smtClean="0">
                <a:hlinkClick r:id="rId3" action="ppaction://hlinksldjump"/>
              </a:rPr>
              <a:t>NO</a:t>
            </a:r>
            <a:endParaRPr lang="en-US" b="1" dirty="0"/>
          </a:p>
        </p:txBody>
      </p:sp>
    </p:spTree>
    <p:extLst>
      <p:ext uri="{BB962C8B-B14F-4D97-AF65-F5344CB8AC3E}">
        <p14:creationId xmlns:p14="http://schemas.microsoft.com/office/powerpoint/2010/main" val="8841702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Video newer than 3/30/13?</a:t>
            </a:r>
            <a:endParaRPr lang="en-US" b="1" dirty="0"/>
          </a:p>
        </p:txBody>
      </p:sp>
      <p:sp>
        <p:nvSpPr>
          <p:cNvPr id="3" name="Content Placeholder 2"/>
          <p:cNvSpPr>
            <a:spLocks noGrp="1"/>
          </p:cNvSpPr>
          <p:nvPr>
            <p:ph idx="1"/>
          </p:nvPr>
        </p:nvSpPr>
        <p:spPr>
          <a:xfrm>
            <a:off x="838200" y="2245349"/>
            <a:ext cx="10515600" cy="4351338"/>
          </a:xfrm>
        </p:spPr>
        <p:txBody>
          <a:bodyPr/>
          <a:lstStyle/>
          <a:p>
            <a:r>
              <a:rPr lang="en-US" b="1" dirty="0" smtClean="0"/>
              <a:t>YES</a:t>
            </a:r>
            <a:r>
              <a:rPr lang="en-US" dirty="0" smtClean="0"/>
              <a:t> - </a:t>
            </a:r>
            <a:r>
              <a:rPr lang="en-US" b="1" dirty="0" smtClean="0">
                <a:solidFill>
                  <a:srgbClr val="FF0000"/>
                </a:solidFill>
              </a:rPr>
              <a:t>You’ve found a violation of the rules. File a complaint with the FCC.</a:t>
            </a:r>
          </a:p>
          <a:p>
            <a:endParaRPr lang="en-US" dirty="0" smtClean="0"/>
          </a:p>
          <a:p>
            <a:r>
              <a:rPr lang="en-US" b="1" dirty="0" smtClean="0">
                <a:hlinkClick r:id="rId2" action="ppaction://hlinksldjump"/>
              </a:rPr>
              <a:t>NO</a:t>
            </a:r>
            <a:endParaRPr lang="en-US" dirty="0" smtClean="0"/>
          </a:p>
          <a:p>
            <a:endParaRPr lang="en-US" dirty="0"/>
          </a:p>
        </p:txBody>
      </p:sp>
    </p:spTree>
    <p:extLst>
      <p:ext uri="{BB962C8B-B14F-4D97-AF65-F5344CB8AC3E}">
        <p14:creationId xmlns:p14="http://schemas.microsoft.com/office/powerpoint/2010/main" val="16573902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Video newer than 9/30/12?</a:t>
            </a:r>
            <a:endParaRPr lang="en-US" b="1" dirty="0"/>
          </a:p>
        </p:txBody>
      </p:sp>
      <p:sp>
        <p:nvSpPr>
          <p:cNvPr id="3" name="Content Placeholder 2"/>
          <p:cNvSpPr>
            <a:spLocks noGrp="1"/>
          </p:cNvSpPr>
          <p:nvPr>
            <p:ph idx="1"/>
          </p:nvPr>
        </p:nvSpPr>
        <p:spPr/>
        <p:txBody>
          <a:bodyPr/>
          <a:lstStyle/>
          <a:p>
            <a:endParaRPr lang="en-US" dirty="0" smtClean="0"/>
          </a:p>
          <a:p>
            <a:r>
              <a:rPr lang="en-US" b="1" dirty="0" smtClean="0">
                <a:hlinkClick r:id="rId2" action="ppaction://hlinksldjump"/>
              </a:rPr>
              <a:t>YES</a:t>
            </a:r>
            <a:endParaRPr lang="en-US" dirty="0" smtClean="0"/>
          </a:p>
          <a:p>
            <a:endParaRPr lang="en-US" dirty="0" smtClean="0"/>
          </a:p>
          <a:p>
            <a:r>
              <a:rPr lang="en-US" b="1" dirty="0" smtClean="0">
                <a:hlinkClick r:id="rId3" action="ppaction://hlinksldjump"/>
              </a:rPr>
              <a:t>NO</a:t>
            </a:r>
            <a:endParaRPr lang="en-US" dirty="0"/>
          </a:p>
        </p:txBody>
      </p:sp>
    </p:spTree>
    <p:extLst>
      <p:ext uri="{BB962C8B-B14F-4D97-AF65-F5344CB8AC3E}">
        <p14:creationId xmlns:p14="http://schemas.microsoft.com/office/powerpoint/2010/main" val="200835316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Is clip on the TV station’s own app or web site?</a:t>
            </a:r>
            <a:endParaRPr lang="en-US" b="1" dirty="0"/>
          </a:p>
        </p:txBody>
      </p:sp>
      <p:sp>
        <p:nvSpPr>
          <p:cNvPr id="3" name="Content Placeholder 2"/>
          <p:cNvSpPr>
            <a:spLocks noGrp="1"/>
          </p:cNvSpPr>
          <p:nvPr>
            <p:ph idx="1"/>
          </p:nvPr>
        </p:nvSpPr>
        <p:spPr/>
        <p:txBody>
          <a:bodyPr/>
          <a:lstStyle/>
          <a:p>
            <a:endParaRPr lang="en-US" dirty="0" smtClean="0"/>
          </a:p>
          <a:p>
            <a:r>
              <a:rPr lang="en-US" b="1" dirty="0" smtClean="0">
                <a:hlinkClick r:id="rId2" action="ppaction://hlinksldjump"/>
              </a:rPr>
              <a:t>YES</a:t>
            </a:r>
            <a:endParaRPr lang="en-US" dirty="0" smtClean="0"/>
          </a:p>
          <a:p>
            <a:endParaRPr lang="en-US" dirty="0" smtClean="0"/>
          </a:p>
          <a:p>
            <a:r>
              <a:rPr lang="en-US" b="1" dirty="0" smtClean="0"/>
              <a:t>NO -</a:t>
            </a:r>
            <a:r>
              <a:rPr lang="en-US" dirty="0" smtClean="0"/>
              <a:t> </a:t>
            </a:r>
            <a:r>
              <a:rPr lang="en-US" b="1" dirty="0" smtClean="0">
                <a:solidFill>
                  <a:srgbClr val="E34DE0"/>
                </a:solidFill>
              </a:rPr>
              <a:t>Sorry. To get access you need to go and badger the FCC for changes to the rules</a:t>
            </a:r>
            <a:endParaRPr lang="en-US" dirty="0">
              <a:solidFill>
                <a:srgbClr val="E34DE0"/>
              </a:solidFill>
            </a:endParaRPr>
          </a:p>
        </p:txBody>
      </p:sp>
    </p:spTree>
    <p:extLst>
      <p:ext uri="{BB962C8B-B14F-4D97-AF65-F5344CB8AC3E}">
        <p14:creationId xmlns:p14="http://schemas.microsoft.com/office/powerpoint/2010/main" val="206844474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Was it on TV anywhere in the US after 3/30/14?</a:t>
            </a:r>
            <a:endParaRPr lang="en-US" b="1" dirty="0"/>
          </a:p>
        </p:txBody>
      </p:sp>
      <p:sp>
        <p:nvSpPr>
          <p:cNvPr id="3" name="Content Placeholder 2"/>
          <p:cNvSpPr>
            <a:spLocks noGrp="1"/>
          </p:cNvSpPr>
          <p:nvPr>
            <p:ph idx="1"/>
          </p:nvPr>
        </p:nvSpPr>
        <p:spPr/>
        <p:txBody>
          <a:bodyPr/>
          <a:lstStyle/>
          <a:p>
            <a:endParaRPr lang="en-US" dirty="0" smtClean="0"/>
          </a:p>
          <a:p>
            <a:r>
              <a:rPr lang="en-US" b="1" dirty="0" smtClean="0">
                <a:hlinkClick r:id="rId2" action="ppaction://hlinksldjump"/>
              </a:rPr>
              <a:t>YES</a:t>
            </a:r>
            <a:endParaRPr lang="en-US" dirty="0" smtClean="0"/>
          </a:p>
          <a:p>
            <a:endParaRPr lang="en-US" b="1" dirty="0" smtClean="0"/>
          </a:p>
          <a:p>
            <a:r>
              <a:rPr lang="en-US" b="1" dirty="0" smtClean="0"/>
              <a:t>NO</a:t>
            </a:r>
            <a:r>
              <a:rPr lang="en-US" dirty="0" smtClean="0"/>
              <a:t> - </a:t>
            </a:r>
            <a:r>
              <a:rPr lang="en-US" b="1" dirty="0" smtClean="0">
                <a:solidFill>
                  <a:srgbClr val="E34DE0"/>
                </a:solidFill>
              </a:rPr>
              <a:t>Sorry. To get access you need to go and badger the FCC for changes to the rules</a:t>
            </a:r>
            <a:endParaRPr lang="en-US" dirty="0">
              <a:solidFill>
                <a:srgbClr val="E34DE0"/>
              </a:solidFill>
            </a:endParaRPr>
          </a:p>
        </p:txBody>
      </p:sp>
    </p:spTree>
    <p:extLst>
      <p:ext uri="{BB962C8B-B14F-4D97-AF65-F5344CB8AC3E}">
        <p14:creationId xmlns:p14="http://schemas.microsoft.com/office/powerpoint/2010/main" val="15976283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622</Words>
  <Application>Microsoft Macintosh PowerPoint</Application>
  <PresentationFormat>Custom</PresentationFormat>
  <Paragraphs>92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START:  I want to watch a video on the Internet. </vt:lpstr>
      <vt:lpstr>Was the video ever shown on TV with captions?</vt:lpstr>
      <vt:lpstr>Was the Video on a site covered by an ADA settlement (Netflix, Amazon, Vudu, Gogo, Apple)?</vt:lpstr>
      <vt:lpstr>What kind of video is it:  full-length, clip, or outtake?</vt:lpstr>
      <vt:lpstr>Is/was the program live or near-live?</vt:lpstr>
      <vt:lpstr>Video newer than 3/30/13?</vt:lpstr>
      <vt:lpstr>Video newer than 9/30/12?</vt:lpstr>
      <vt:lpstr>Is clip on the TV station’s own app or web site?</vt:lpstr>
      <vt:lpstr>Was it on TV anywhere in the US after 3/30/14?</vt:lpstr>
      <vt:lpstr>15 days passed since show date?</vt:lpstr>
      <vt:lpstr>Was the program edited for the Internet?</vt:lpstr>
      <vt:lpstr>Video newer than 9/30/13?</vt:lpstr>
      <vt:lpstr>Is it from a live/near-live program?</vt:lpstr>
      <vt:lpstr>Video newer than 7/1/17?</vt:lpstr>
      <vt:lpstr>Have 12 hours passed since the program?</vt:lpstr>
      <vt:lpstr>Is it a montage of multiple videos?</vt:lpstr>
      <vt:lpstr>Video newer than 1/1/16?</vt:lpstr>
      <vt:lpstr>Video Montage newer than 1/1/17?</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Gregg Vanderheiden</dc:creator>
  <cp:lastModifiedBy>Christian Vogler</cp:lastModifiedBy>
  <cp:revision>17</cp:revision>
  <dcterms:created xsi:type="dcterms:W3CDTF">2016-04-03T23:14:12Z</dcterms:created>
  <dcterms:modified xsi:type="dcterms:W3CDTF">2019-02-08T21:41:34Z</dcterms:modified>
</cp:coreProperties>
</file>